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6" r:id="rId2"/>
    <p:sldId id="399" r:id="rId3"/>
    <p:sldId id="400" r:id="rId4"/>
    <p:sldId id="548" r:id="rId5"/>
    <p:sldId id="536" r:id="rId6"/>
    <p:sldId id="502" r:id="rId7"/>
    <p:sldId id="509" r:id="rId8"/>
    <p:sldId id="500" r:id="rId9"/>
    <p:sldId id="537" r:id="rId10"/>
    <p:sldId id="540" r:id="rId11"/>
    <p:sldId id="538" r:id="rId12"/>
    <p:sldId id="551" r:id="rId13"/>
    <p:sldId id="552" r:id="rId14"/>
    <p:sldId id="550" r:id="rId15"/>
    <p:sldId id="549" r:id="rId16"/>
    <p:sldId id="553" r:id="rId17"/>
    <p:sldId id="554" r:id="rId18"/>
    <p:sldId id="503" r:id="rId19"/>
  </p:sldIdLst>
  <p:sldSz cx="9144000" cy="6858000" type="screen4x3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tonio Panvini" initials="AP" lastIdx="1" clrIdx="0">
    <p:extLst>
      <p:ext uri="{19B8F6BF-5375-455C-9EA6-DF929625EA0E}">
        <p15:presenceInfo xmlns:p15="http://schemas.microsoft.com/office/powerpoint/2012/main" userId="b63781a0e20a81f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63" autoAdjust="0"/>
    <p:restoredTop sz="81514" autoAdjust="0"/>
  </p:normalViewPr>
  <p:slideViewPr>
    <p:cSldViewPr>
      <p:cViewPr varScale="1">
        <p:scale>
          <a:sx n="109" d="100"/>
          <a:sy n="109" d="100"/>
        </p:scale>
        <p:origin x="88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E3E34C1-AA2F-4F8F-89BF-52BCEEA59153}" type="datetimeFigureOut">
              <a:rPr lang="it-IT"/>
              <a:pPr>
                <a:defRPr/>
              </a:pPr>
              <a:t>11/10/2016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31CE858-5405-4A94-9AB1-EE40CB584EC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704809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410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D8317F2-3C8E-4090-B087-D47C542487A9}" type="slidenum">
              <a:rPr lang="it-IT" altLang="it-IT">
                <a:latin typeface="Calibri" panose="020F0502020204030204" pitchFamily="34" charset="0"/>
              </a:rPr>
              <a:pPr/>
              <a:t>1</a:t>
            </a:fld>
            <a:endParaRPr lang="it-IT" altLang="it-I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77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dirty="0" smtClean="0"/>
          </a:p>
        </p:txBody>
      </p:sp>
      <p:sp>
        <p:nvSpPr>
          <p:cNvPr id="614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AC04C51-DB96-40A2-A7AD-48002E6524C3}" type="slidenum">
              <a:rPr lang="it-IT" altLang="it-IT">
                <a:latin typeface="Calibri" panose="020F0502020204030204" pitchFamily="34" charset="0"/>
              </a:rPr>
              <a:pPr/>
              <a:t>2</a:t>
            </a:fld>
            <a:endParaRPr lang="it-IT" altLang="it-I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264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1CE858-5405-4A94-9AB1-EE40CB584ECA}" type="slidenum">
              <a:rPr lang="it-IT" altLang="it-IT" smtClean="0"/>
              <a:pPr>
                <a:defRPr/>
              </a:pPr>
              <a:t>3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97973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1CE858-5405-4A94-9AB1-EE40CB584ECA}" type="slidenum">
              <a:rPr lang="it-IT" altLang="it-IT" smtClean="0"/>
              <a:pPr>
                <a:defRPr/>
              </a:pPr>
              <a:t>4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26688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1CE858-5405-4A94-9AB1-EE40CB584ECA}" type="slidenum">
              <a:rPr lang="it-IT" altLang="it-IT" smtClean="0"/>
              <a:pPr>
                <a:defRPr/>
              </a:pPr>
              <a:t>5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43863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1685F1-B9F7-4B70-B33E-3B58C33E2EDC}" type="slidenum">
              <a:rPr lang="it-IT" altLang="it-IT" smtClean="0"/>
              <a:pPr>
                <a:defRPr/>
              </a:pPr>
              <a:t>6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105032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1CE858-5405-4A94-9AB1-EE40CB584ECA}" type="slidenum">
              <a:rPr lang="it-IT" altLang="it-IT" smtClean="0"/>
              <a:pPr>
                <a:defRPr/>
              </a:pPr>
              <a:t>7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472088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 smtClean="0"/>
          </a:p>
        </p:txBody>
      </p:sp>
      <p:sp>
        <p:nvSpPr>
          <p:cNvPr id="1331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D8BA5B6-6BC0-40E4-9525-6063C4870984}" type="slidenum">
              <a:rPr lang="it-IT" altLang="it-IT" sz="1200" smtClean="0">
                <a:latin typeface="Times New Roman" panose="02020603050405020304" pitchFamily="18" charset="0"/>
              </a:rPr>
              <a:pPr/>
              <a:t>8</a:t>
            </a:fld>
            <a:endParaRPr lang="it-IT" altLang="it-IT" sz="12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8505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1685F1-B9F7-4B70-B33E-3B58C33E2EDC}" type="slidenum">
              <a:rPr lang="it-IT" altLang="it-IT" smtClean="0"/>
              <a:pPr>
                <a:defRPr/>
              </a:pPr>
              <a:t>18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73400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52A15-EE65-4462-B143-47122E6D2252}" type="datetime1">
              <a:rPr lang="it-IT" smtClean="0"/>
              <a:t>11/10/2016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 smtClean="0"/>
              <a:t>Comitato Termotecnico Italiano - CTI - www.cti2000.it</a:t>
            </a:r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B039C-4DA7-4B25-865F-7A52363C7DB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93" y="-17367"/>
            <a:ext cx="9144793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322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8A8D5-72BE-44BE-BD3C-767520FF3580}" type="datetime1">
              <a:rPr lang="it-IT" smtClean="0"/>
              <a:t>11/10/2016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 smtClean="0"/>
              <a:t>Comitato Termotecnico Italiano - CTI - www.cti2000.it</a:t>
            </a:r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77324-C6DD-4442-AA7A-4E3A0F80F26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90328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4E155-38AD-45CF-95C4-02D1557EBA59}" type="datetime1">
              <a:rPr lang="it-IT" smtClean="0"/>
              <a:t>11/10/2016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 smtClean="0"/>
              <a:t>Comitato Termotecnico Italiano - CTI - www.cti2000.it</a:t>
            </a:r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EFBA6-D25C-41F6-8581-18D73D705E9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39077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A3DE4-3A67-4F5D-898D-26F91CEF47D5}" type="datetime1">
              <a:rPr lang="it-IT" smtClean="0"/>
              <a:t>11/10/2016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615771" y="6376243"/>
            <a:ext cx="396044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 smtClean="0"/>
              <a:t>Comitato Termotecnico Italiano - CTI - www.cti2000.it</a:t>
            </a:r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740352" y="6356350"/>
            <a:ext cx="94644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8C1A7-457E-46AA-8508-C8B4A9A3AEF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8073" y="-11487"/>
            <a:ext cx="1005927" cy="524301"/>
          </a:xfrm>
          <a:prstGeom prst="rect">
            <a:avLst/>
          </a:prstGeom>
        </p:spPr>
      </p:pic>
      <p:cxnSp>
        <p:nvCxnSpPr>
          <p:cNvPr id="10" name="Connettore 1 9"/>
          <p:cNvCxnSpPr/>
          <p:nvPr userDrawn="1"/>
        </p:nvCxnSpPr>
        <p:spPr>
          <a:xfrm flipH="1">
            <a:off x="179512" y="476672"/>
            <a:ext cx="7776864" cy="0"/>
          </a:xfrm>
          <a:prstGeom prst="line">
            <a:avLst/>
          </a:prstGeom>
          <a:ln w="317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olo 5"/>
          <p:cNvSpPr>
            <a:spLocks noGrp="1"/>
          </p:cNvSpPr>
          <p:nvPr>
            <p:ph type="title"/>
          </p:nvPr>
        </p:nvSpPr>
        <p:spPr>
          <a:xfrm>
            <a:off x="0" y="-12750"/>
            <a:ext cx="8138857" cy="525564"/>
          </a:xfrm>
          <a:noFill/>
          <a:ln w="9525" cap="flat" cmpd="sng" algn="ctr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it-IT" sz="2800" b="1" i="1" dirty="0">
                <a:solidFill>
                  <a:srgbClr val="376092"/>
                </a:solidFill>
                <a:latin typeface="GillSansMT-Bold"/>
                <a:ea typeface="+mn-ea"/>
                <a:cs typeface="+mn-cs"/>
              </a:defRPr>
            </a:lvl1pPr>
          </a:lstStyle>
          <a:p>
            <a:pPr lvl="0" algn="r"/>
            <a:endParaRPr lang="it-IT" sz="2800" b="1" i="1" dirty="0">
              <a:solidFill>
                <a:srgbClr val="376092"/>
              </a:solidFill>
              <a:latin typeface="GillSansMT-Bold"/>
              <a:ea typeface="+mn-ea"/>
              <a:cs typeface="+mn-cs"/>
            </a:endParaRPr>
          </a:p>
        </p:txBody>
      </p:sp>
      <p:sp>
        <p:nvSpPr>
          <p:cNvPr id="12" name="Segnaposto contenuto 6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93045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31D49-41FF-4FF9-AEF8-2EA9ABA730ED}" type="datetime1">
              <a:rPr lang="it-IT" smtClean="0"/>
              <a:t>11/10/2016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 smtClean="0"/>
              <a:t>Comitato Termotecnico Italiano - CTI - www.cti2000.it</a:t>
            </a:r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4DA47-C48B-41C0-9A43-C43A9CC5F41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01415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A5E53-DEAD-4295-AF21-F22137FF6208}" type="datetime1">
              <a:rPr lang="it-IT" smtClean="0"/>
              <a:t>11/10/2016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 smtClean="0"/>
              <a:t>Comitato Termotecnico Italiano - CTI - www.cti2000.it</a:t>
            </a:r>
            <a:endParaRPr lang="it-IT" alt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40EC2-535B-4B82-B430-266BCC653AB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00127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9A6AC-5864-445A-985A-850BB2E977DB}" type="datetime1">
              <a:rPr lang="it-IT" smtClean="0"/>
              <a:t>11/10/2016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 smtClean="0"/>
              <a:t>Comitato Termotecnico Italiano - CTI - www.cti2000.it</a:t>
            </a:r>
            <a:endParaRPr lang="it-IT" alt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70645-024F-426E-ADE1-97B9FE50EB8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3151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CB3CC-6DC5-4FB7-B439-6B22A74BFB75}" type="datetime1">
              <a:rPr lang="it-IT" smtClean="0"/>
              <a:t>11/10/2016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 smtClean="0"/>
              <a:t>Comitato Termotecnico Italiano - CTI - www.cti2000.it</a:t>
            </a:r>
            <a:endParaRPr lang="it-IT" alt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3423D-6942-45CD-AA63-CC199D47B1D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47244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7E9A1-A3FB-4790-AB3B-064B7462EDEB}" type="datetime1">
              <a:rPr lang="it-IT" smtClean="0"/>
              <a:t>11/10/2016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 smtClean="0"/>
              <a:t>Comitato Termotecnico Italiano - CTI - www.cti2000.it</a:t>
            </a:r>
            <a:endParaRPr lang="it-IT" alt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58E07-1DAE-4825-BF13-842A842DA8A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397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34CEE-327D-4928-91A6-02D673743F0B}" type="datetime1">
              <a:rPr lang="it-IT" smtClean="0"/>
              <a:t>11/10/2016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 smtClean="0"/>
              <a:t>Comitato Termotecnico Italiano - CTI - www.cti2000.it</a:t>
            </a:r>
            <a:endParaRPr lang="it-IT" alt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DC5C1-2446-46BB-A256-68EE9165919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17692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F1B75-D9F0-44C4-9592-72A8452E2984}" type="datetime1">
              <a:rPr lang="it-IT" smtClean="0"/>
              <a:t>11/10/2016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 smtClean="0"/>
              <a:t>Comitato Termotecnico Italiano - CTI - www.cti2000.it</a:t>
            </a:r>
            <a:endParaRPr lang="it-IT" alt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C867E-452A-4DB5-9741-50F9EB0932D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8080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1187624" y="0"/>
            <a:ext cx="7041976" cy="52322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algn="r"/>
            <a:r>
              <a:rPr lang="it-IT" altLang="it-IT" dirty="0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D7A187C-4EC0-4D33-B0EC-490BFF2AD9A5}" type="datetime1">
              <a:rPr lang="it-IT" smtClean="0"/>
              <a:t>11/10/2016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it-IT" altLang="it-IT" smtClean="0"/>
              <a:t>Comitato Termotecnico Italiano - CTI - www.cti2000.it</a:t>
            </a:r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637C5DB-6AAC-49CD-AEE4-BC719AD455F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lang="it-IT" altLang="it-IT" sz="2800" b="1" i="1" kern="1200" smtClean="0">
          <a:solidFill>
            <a:srgbClr val="376092"/>
          </a:solidFill>
          <a:latin typeface="GillSansMT-Bold"/>
          <a:ea typeface="+mn-ea"/>
          <a:cs typeface="+mn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jpeg"/><Relationship Id="rId5" Type="http://schemas.openxmlformats.org/officeDocument/2006/relationships/image" Target="../media/image43.jpeg"/><Relationship Id="rId15" Type="http://schemas.openxmlformats.org/officeDocument/2006/relationships/image" Target="../media/image53.png"/><Relationship Id="rId10" Type="http://schemas.openxmlformats.org/officeDocument/2006/relationships/image" Target="../media/image48.jpe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4644007" y="4507406"/>
            <a:ext cx="357174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ctr" eaLnBrk="1" hangingPunct="1">
              <a:buFontTx/>
              <a:buNone/>
              <a:defRPr sz="2800" b="1">
                <a:solidFill>
                  <a:srgbClr val="376092"/>
                </a:solidFill>
                <a:latin typeface="GillSansMT-Bold"/>
              </a:defRPr>
            </a:lvl1pPr>
            <a:lvl2pPr indent="0" algn="ctr">
              <a:spcBef>
                <a:spcPct val="20000"/>
              </a:spcBef>
              <a:buFont typeface="Arial" panose="020B0604020202020204" pitchFamily="34" charset="0"/>
              <a:buNone/>
              <a:defRPr sz="2800">
                <a:solidFill>
                  <a:schemeClr val="tx1">
                    <a:tint val="75000"/>
                  </a:schemeClr>
                </a:solidFill>
                <a:latin typeface="+mn-lt"/>
              </a:defRPr>
            </a:lvl2pPr>
            <a:lvl3pPr indent="0" algn="ctr">
              <a:spcBef>
                <a:spcPct val="20000"/>
              </a:spcBef>
              <a:buFont typeface="Arial" panose="020B0604020202020204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</a:defRPr>
            </a:lvl3pPr>
            <a:lvl4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4pPr>
            <a:lvl5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9pPr>
          </a:lstStyle>
          <a:p>
            <a:r>
              <a:rPr lang="it-IT" sz="1800" i="1" dirty="0" smtClean="0"/>
              <a:t>Antonio Panvini</a:t>
            </a:r>
            <a:endParaRPr lang="it-IT" sz="1800" i="1" dirty="0"/>
          </a:p>
          <a:p>
            <a:r>
              <a:rPr lang="it-IT" sz="1800" i="1" dirty="0" smtClean="0"/>
              <a:t>-</a:t>
            </a:r>
          </a:p>
          <a:p>
            <a:r>
              <a:rPr lang="it-IT" sz="1800" i="1" dirty="0" smtClean="0"/>
              <a:t>13/10/2016</a:t>
            </a:r>
            <a:endParaRPr lang="it-IT" sz="1800" i="1" dirty="0"/>
          </a:p>
        </p:txBody>
      </p:sp>
      <p:sp>
        <p:nvSpPr>
          <p:cNvPr id="3" name="Titolo 2"/>
          <p:cNvSpPr>
            <a:spLocks noGrp="1"/>
          </p:cNvSpPr>
          <p:nvPr>
            <p:ph type="ctrTitle"/>
          </p:nvPr>
        </p:nvSpPr>
        <p:spPr>
          <a:xfrm>
            <a:off x="4270758" y="2492896"/>
            <a:ext cx="4318246" cy="156966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it-IT" sz="3200" dirty="0" smtClean="0"/>
              <a:t>La normativa tecnica di settore a supporto della qualificazione</a:t>
            </a:r>
            <a:endParaRPr lang="it-IT" sz="3200" b="1" dirty="0">
              <a:solidFill>
                <a:srgbClr val="376092"/>
              </a:solidFill>
              <a:latin typeface="GillSansMT-Bold"/>
              <a:ea typeface="+mn-ea"/>
              <a:cs typeface="+mn-cs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340768"/>
            <a:ext cx="3275857" cy="4626005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75586"/>
            <a:ext cx="9144000" cy="9824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it-IT" smtClean="0"/>
              <a:t>Comitato Termotecnico Italiano - CTI - www.cti2000.it</a:t>
            </a:r>
            <a:endParaRPr lang="it-IT" alt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18C1A7-457E-46AA-8508-C8B4A9A3AEFD}" type="slidenum">
              <a:rPr lang="it-IT" altLang="it-IT" smtClean="0"/>
              <a:pPr>
                <a:defRPr/>
              </a:pPr>
              <a:t>10</a:t>
            </a:fld>
            <a:endParaRPr lang="it-IT" altLang="it-IT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Legge n. 4 del 2013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179512" y="512814"/>
            <a:ext cx="8712968" cy="5289451"/>
          </a:xfrm>
        </p:spPr>
        <p:txBody>
          <a:bodyPr/>
          <a:lstStyle/>
          <a:p>
            <a:pPr marL="0" indent="0" algn="ctr">
              <a:buNone/>
            </a:pPr>
            <a:r>
              <a:rPr lang="it-IT" sz="2400" b="1" dirty="0">
                <a:solidFill>
                  <a:srgbClr val="FF0000"/>
                </a:solidFill>
                <a:latin typeface="+mj-lt"/>
              </a:rPr>
              <a:t>Art. </a:t>
            </a:r>
            <a:r>
              <a:rPr lang="it-IT" sz="2400" b="1" dirty="0" smtClean="0">
                <a:solidFill>
                  <a:srgbClr val="FF0000"/>
                </a:solidFill>
                <a:latin typeface="+mj-lt"/>
              </a:rPr>
              <a:t>6 - Autoregolamentazione </a:t>
            </a:r>
            <a:r>
              <a:rPr lang="it-IT" sz="2400" b="1" dirty="0">
                <a:solidFill>
                  <a:srgbClr val="FF0000"/>
                </a:solidFill>
                <a:latin typeface="+mj-lt"/>
              </a:rPr>
              <a:t>volontaria</a:t>
            </a:r>
          </a:p>
          <a:p>
            <a:r>
              <a:rPr lang="it-IT" sz="1800" dirty="0" smtClean="0">
                <a:latin typeface="+mj-lt"/>
              </a:rPr>
              <a:t>Promuove </a:t>
            </a:r>
            <a:r>
              <a:rPr lang="it-IT" sz="1800" dirty="0">
                <a:solidFill>
                  <a:srgbClr val="FF0000"/>
                </a:solidFill>
                <a:latin typeface="+mj-lt"/>
              </a:rPr>
              <a:t>l'autoregolamentazione volontaria </a:t>
            </a:r>
            <a:r>
              <a:rPr lang="it-IT" sz="1800" dirty="0">
                <a:latin typeface="+mj-lt"/>
              </a:rPr>
              <a:t>e la </a:t>
            </a:r>
            <a:r>
              <a:rPr lang="it-IT" sz="1800" dirty="0">
                <a:solidFill>
                  <a:srgbClr val="FF0000"/>
                </a:solidFill>
                <a:latin typeface="+mj-lt"/>
              </a:rPr>
              <a:t>qualificazione</a:t>
            </a:r>
            <a:r>
              <a:rPr lang="it-IT" sz="1800" dirty="0">
                <a:latin typeface="+mj-lt"/>
              </a:rPr>
              <a:t> </a:t>
            </a:r>
            <a:r>
              <a:rPr lang="it-IT" sz="1800" dirty="0" smtClean="0">
                <a:latin typeface="+mj-lt"/>
              </a:rPr>
              <a:t>dell'attività dei </a:t>
            </a:r>
            <a:r>
              <a:rPr lang="it-IT" sz="1800" dirty="0">
                <a:latin typeface="+mj-lt"/>
              </a:rPr>
              <a:t>soggetti che esercitano le professioni </a:t>
            </a:r>
            <a:r>
              <a:rPr lang="it-IT" sz="1800" dirty="0" smtClean="0">
                <a:latin typeface="+mj-lt"/>
              </a:rPr>
              <a:t>[…], </a:t>
            </a:r>
            <a:r>
              <a:rPr lang="it-IT" sz="1800" dirty="0">
                <a:latin typeface="+mj-lt"/>
              </a:rPr>
              <a:t>anche indipendentemente dall'adesione degli stessi ad una delle associazioni </a:t>
            </a:r>
            <a:r>
              <a:rPr lang="it-IT" sz="1800" dirty="0"/>
              <a:t>[…]</a:t>
            </a:r>
            <a:endParaRPr lang="it-IT" sz="1800" dirty="0">
              <a:latin typeface="+mj-lt"/>
            </a:endParaRPr>
          </a:p>
          <a:p>
            <a:endParaRPr lang="it-IT" sz="1800" dirty="0">
              <a:latin typeface="+mj-lt"/>
            </a:endParaRPr>
          </a:p>
          <a:p>
            <a:r>
              <a:rPr lang="it-IT" sz="1800" dirty="0" smtClean="0">
                <a:latin typeface="+mj-lt"/>
              </a:rPr>
              <a:t>La </a:t>
            </a:r>
            <a:r>
              <a:rPr lang="it-IT" sz="1800" dirty="0">
                <a:solidFill>
                  <a:srgbClr val="FF0000"/>
                </a:solidFill>
                <a:latin typeface="+mj-lt"/>
              </a:rPr>
              <a:t>qualificazione</a:t>
            </a:r>
            <a:r>
              <a:rPr lang="it-IT" sz="1800" dirty="0">
                <a:latin typeface="+mj-lt"/>
              </a:rPr>
              <a:t> della prestazione professionale si basa sulla </a:t>
            </a:r>
            <a:r>
              <a:rPr lang="it-IT" sz="1800" dirty="0" smtClean="0">
                <a:latin typeface="+mj-lt"/>
              </a:rPr>
              <a:t>conformità </a:t>
            </a:r>
            <a:r>
              <a:rPr lang="it-IT" sz="1800" dirty="0">
                <a:latin typeface="+mj-lt"/>
              </a:rPr>
              <a:t>della medesima </a:t>
            </a:r>
            <a:r>
              <a:rPr lang="it-IT" sz="1800" dirty="0" smtClean="0">
                <a:latin typeface="+mj-lt"/>
              </a:rPr>
              <a:t>alla «</a:t>
            </a:r>
            <a:r>
              <a:rPr lang="it-IT" sz="1800" dirty="0">
                <a:solidFill>
                  <a:srgbClr val="FF0000"/>
                </a:solidFill>
                <a:latin typeface="+mj-lt"/>
              </a:rPr>
              <a:t>normativa tecnica UNI</a:t>
            </a:r>
            <a:r>
              <a:rPr lang="it-IT" sz="1800" dirty="0" smtClean="0">
                <a:latin typeface="+mj-lt"/>
              </a:rPr>
              <a:t>»</a:t>
            </a:r>
          </a:p>
          <a:p>
            <a:pPr marL="0" indent="0">
              <a:buNone/>
            </a:pPr>
            <a:r>
              <a:rPr lang="it-IT" sz="1800" dirty="0" smtClean="0">
                <a:latin typeface="+mj-lt"/>
              </a:rPr>
              <a:t> </a:t>
            </a:r>
            <a:endParaRPr lang="it-IT" sz="1800" dirty="0">
              <a:latin typeface="+mj-lt"/>
            </a:endParaRPr>
          </a:p>
          <a:p>
            <a:r>
              <a:rPr lang="it-IT" sz="1800" dirty="0" smtClean="0">
                <a:latin typeface="+mj-lt"/>
              </a:rPr>
              <a:t>I </a:t>
            </a:r>
            <a:r>
              <a:rPr lang="it-IT" sz="1800" dirty="0">
                <a:latin typeface="+mj-lt"/>
              </a:rPr>
              <a:t>requisiti, le competenze, le </a:t>
            </a:r>
            <a:r>
              <a:rPr lang="it-IT" sz="1800" dirty="0" smtClean="0">
                <a:latin typeface="+mj-lt"/>
              </a:rPr>
              <a:t>modalità </a:t>
            </a:r>
            <a:r>
              <a:rPr lang="it-IT" sz="1800" dirty="0">
                <a:latin typeface="+mj-lt"/>
              </a:rPr>
              <a:t>di esercizio </a:t>
            </a:r>
            <a:r>
              <a:rPr lang="it-IT" sz="1800" dirty="0" smtClean="0">
                <a:latin typeface="+mj-lt"/>
              </a:rPr>
              <a:t>dell'attività </a:t>
            </a:r>
            <a:r>
              <a:rPr lang="it-IT" sz="1800" dirty="0">
                <a:latin typeface="+mj-lt"/>
              </a:rPr>
              <a:t>e le </a:t>
            </a:r>
            <a:r>
              <a:rPr lang="it-IT" sz="1800" dirty="0" smtClean="0">
                <a:latin typeface="+mj-lt"/>
              </a:rPr>
              <a:t>modalità </a:t>
            </a:r>
            <a:r>
              <a:rPr lang="it-IT" sz="1800" dirty="0">
                <a:latin typeface="+mj-lt"/>
              </a:rPr>
              <a:t>di comunicazione verso l'utente individuate dalla </a:t>
            </a:r>
            <a:r>
              <a:rPr lang="it-IT" sz="1800" dirty="0">
                <a:solidFill>
                  <a:srgbClr val="FF0000"/>
                </a:solidFill>
                <a:latin typeface="+mj-lt"/>
              </a:rPr>
              <a:t>normativa tecnica UNI </a:t>
            </a:r>
            <a:r>
              <a:rPr lang="it-IT" sz="1800" dirty="0">
                <a:latin typeface="+mj-lt"/>
              </a:rPr>
              <a:t>costituiscono </a:t>
            </a:r>
            <a:r>
              <a:rPr lang="it-IT" sz="1800" dirty="0">
                <a:solidFill>
                  <a:srgbClr val="FF0000"/>
                </a:solidFill>
                <a:latin typeface="+mj-lt"/>
              </a:rPr>
              <a:t>principi e criteri generali </a:t>
            </a:r>
            <a:r>
              <a:rPr lang="it-IT" sz="1800" dirty="0">
                <a:latin typeface="+mj-lt"/>
              </a:rPr>
              <a:t>che disciplinano </a:t>
            </a:r>
            <a:r>
              <a:rPr lang="it-IT" sz="1800" dirty="0">
                <a:solidFill>
                  <a:srgbClr val="FF0000"/>
                </a:solidFill>
                <a:latin typeface="+mj-lt"/>
              </a:rPr>
              <a:t>l'esercizio autoregolamentato </a:t>
            </a:r>
            <a:r>
              <a:rPr lang="it-IT" sz="1800" dirty="0">
                <a:latin typeface="+mj-lt"/>
              </a:rPr>
              <a:t>della singola </a:t>
            </a:r>
            <a:r>
              <a:rPr lang="it-IT" sz="1800" dirty="0" smtClean="0">
                <a:latin typeface="+mj-lt"/>
              </a:rPr>
              <a:t>attività </a:t>
            </a:r>
            <a:r>
              <a:rPr lang="it-IT" sz="1800" dirty="0">
                <a:latin typeface="+mj-lt"/>
              </a:rPr>
              <a:t>professionale e ne assicurano la qualificazione.</a:t>
            </a:r>
          </a:p>
          <a:p>
            <a:endParaRPr lang="it-IT" sz="1800" dirty="0">
              <a:latin typeface="+mj-lt"/>
            </a:endParaRPr>
          </a:p>
          <a:p>
            <a:r>
              <a:rPr lang="it-IT" sz="1800" dirty="0" smtClean="0">
                <a:solidFill>
                  <a:srgbClr val="FF0000"/>
                </a:solidFill>
                <a:latin typeface="+mj-lt"/>
              </a:rPr>
              <a:t>Il </a:t>
            </a:r>
            <a:r>
              <a:rPr lang="it-IT" sz="1800" dirty="0" err="1" smtClean="0">
                <a:solidFill>
                  <a:srgbClr val="FF0000"/>
                </a:solidFill>
                <a:latin typeface="+mj-lt"/>
              </a:rPr>
              <a:t>MiSE</a:t>
            </a:r>
            <a:r>
              <a:rPr lang="it-IT" sz="18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it-IT" sz="1800" dirty="0">
                <a:solidFill>
                  <a:srgbClr val="FF0000"/>
                </a:solidFill>
                <a:latin typeface="+mj-lt"/>
              </a:rPr>
              <a:t>promuove l'informazione </a:t>
            </a:r>
            <a:r>
              <a:rPr lang="it-IT" sz="1800" dirty="0">
                <a:latin typeface="+mj-lt"/>
              </a:rPr>
              <a:t>nei confronti dei professionisti e degli utenti riguardo all'avvenuta adozione, da parte dei competenti organismi, di una norma tecnica UNI relativa alle </a:t>
            </a:r>
            <a:r>
              <a:rPr lang="it-IT" sz="1800" dirty="0" smtClean="0">
                <a:latin typeface="+mj-lt"/>
              </a:rPr>
              <a:t>attività </a:t>
            </a:r>
            <a:r>
              <a:rPr lang="it-IT" sz="1800" dirty="0" smtClean="0">
                <a:latin typeface="+mj-lt"/>
              </a:rPr>
              <a:t>professionali.</a:t>
            </a:r>
            <a:endParaRPr lang="it-IT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6815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it-IT" smtClean="0"/>
              <a:t>Comitato Termotecnico Italiano - CTI - www.cti2000.it</a:t>
            </a:r>
            <a:endParaRPr lang="it-IT" alt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18C1A7-457E-46AA-8508-C8B4A9A3AEFD}" type="slidenum">
              <a:rPr lang="it-IT" altLang="it-IT" smtClean="0"/>
              <a:pPr>
                <a:defRPr/>
              </a:pPr>
              <a:t>11</a:t>
            </a:fld>
            <a:endParaRPr lang="it-IT" altLang="it-IT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Stato dei lavori: </a:t>
            </a:r>
            <a:r>
              <a:rPr lang="it-IT" dirty="0" smtClean="0">
                <a:solidFill>
                  <a:srgbClr val="FF0000"/>
                </a:solidFill>
              </a:rPr>
              <a:t>Auditor Energetico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57200" y="512814"/>
            <a:ext cx="8507288" cy="5289451"/>
          </a:xfrm>
        </p:spPr>
        <p:txBody>
          <a:bodyPr/>
          <a:lstStyle/>
          <a:p>
            <a:r>
              <a:rPr lang="it-IT" sz="2300" b="1" dirty="0">
                <a:solidFill>
                  <a:srgbClr val="FF0000"/>
                </a:solidFill>
              </a:rPr>
              <a:t>CT 212 </a:t>
            </a:r>
            <a:r>
              <a:rPr lang="it-IT" sz="2300" dirty="0"/>
              <a:t>«Uso razionale e </a:t>
            </a:r>
            <a:r>
              <a:rPr lang="it-IT" sz="2300" b="1" dirty="0">
                <a:solidFill>
                  <a:srgbClr val="FF0000"/>
                </a:solidFill>
              </a:rPr>
              <a:t>gestione dell'energia</a:t>
            </a:r>
            <a:r>
              <a:rPr lang="it-IT" sz="2300" dirty="0"/>
              <a:t>»</a:t>
            </a:r>
          </a:p>
          <a:p>
            <a:r>
              <a:rPr lang="it-IT" sz="2300" dirty="0" smtClean="0"/>
              <a:t>Decreto Legislativo </a:t>
            </a:r>
            <a:r>
              <a:rPr lang="it-IT" sz="2300" b="1" dirty="0" smtClean="0">
                <a:solidFill>
                  <a:srgbClr val="FF0000"/>
                </a:solidFill>
              </a:rPr>
              <a:t>102/2014. Art. </a:t>
            </a:r>
            <a:r>
              <a:rPr lang="it-IT" sz="2300" b="1" dirty="0">
                <a:solidFill>
                  <a:srgbClr val="FF0000"/>
                </a:solidFill>
              </a:rPr>
              <a:t>12 </a:t>
            </a:r>
            <a:r>
              <a:rPr lang="it-IT" sz="2300" dirty="0"/>
              <a:t>« </a:t>
            </a:r>
            <a:r>
              <a:rPr lang="it-IT" sz="2300" dirty="0" smtClean="0"/>
              <a:t>Disponibilità  </a:t>
            </a:r>
            <a:r>
              <a:rPr lang="it-IT" sz="2300" dirty="0"/>
              <a:t>di  regimi  di   qualificazione, </a:t>
            </a:r>
            <a:r>
              <a:rPr lang="it-IT" sz="2300" dirty="0" smtClean="0"/>
              <a:t>accreditamento e certificazione»;</a:t>
            </a:r>
          </a:p>
          <a:p>
            <a:r>
              <a:rPr lang="it-IT" sz="2300" dirty="0"/>
              <a:t>Bozza di </a:t>
            </a:r>
            <a:r>
              <a:rPr lang="it-IT" sz="2300" b="1" dirty="0">
                <a:solidFill>
                  <a:srgbClr val="FF0000"/>
                </a:solidFill>
              </a:rPr>
              <a:t>Schema di Accreditamento e Certificazione </a:t>
            </a:r>
            <a:r>
              <a:rPr lang="it-IT" sz="2300" dirty="0"/>
              <a:t>elaborata da un tavolo congiunto: </a:t>
            </a:r>
            <a:r>
              <a:rPr lang="it-IT" sz="2300" b="1" dirty="0">
                <a:solidFill>
                  <a:srgbClr val="FF0000"/>
                </a:solidFill>
              </a:rPr>
              <a:t>ACCREDIA </a:t>
            </a:r>
            <a:r>
              <a:rPr lang="it-IT" sz="2300" b="1" dirty="0">
                <a:solidFill>
                  <a:srgbClr val="FF0000"/>
                </a:solidFill>
              </a:rPr>
              <a:t>e </a:t>
            </a:r>
            <a:r>
              <a:rPr lang="it-IT" sz="2300" b="1" dirty="0">
                <a:solidFill>
                  <a:srgbClr val="FF0000"/>
                </a:solidFill>
              </a:rPr>
              <a:t>CTI </a:t>
            </a:r>
            <a:r>
              <a:rPr lang="it-IT" sz="2300" dirty="0" smtClean="0"/>
              <a:t>con </a:t>
            </a:r>
            <a:r>
              <a:rPr lang="it-IT" sz="2300" dirty="0" err="1" smtClean="0"/>
              <a:t>MiSE</a:t>
            </a:r>
            <a:r>
              <a:rPr lang="it-IT" sz="2300" dirty="0" smtClean="0"/>
              <a:t> </a:t>
            </a:r>
            <a:r>
              <a:rPr lang="it-IT" sz="2300" dirty="0"/>
              <a:t>– ENEA – </a:t>
            </a:r>
            <a:r>
              <a:rPr lang="it-IT" sz="2300" dirty="0" err="1"/>
              <a:t>OdC</a:t>
            </a:r>
            <a:r>
              <a:rPr lang="it-IT" sz="2300" dirty="0"/>
              <a:t> – Associazioni di riferimento;</a:t>
            </a:r>
          </a:p>
          <a:p>
            <a:r>
              <a:rPr lang="it-IT" sz="2300" dirty="0" smtClean="0"/>
              <a:t>Norma </a:t>
            </a:r>
            <a:r>
              <a:rPr lang="it-IT" sz="2300" b="1" dirty="0">
                <a:solidFill>
                  <a:srgbClr val="FF0000"/>
                </a:solidFill>
              </a:rPr>
              <a:t>UNI CEI EN 16247-5:2015 </a:t>
            </a:r>
            <a:r>
              <a:rPr lang="it-IT" sz="2300" dirty="0" smtClean="0"/>
              <a:t>«Diagnosi energetiche – Competenze dell’auditor energetico». Versione Inglese e Italiana. </a:t>
            </a:r>
          </a:p>
          <a:p>
            <a:r>
              <a:rPr lang="it-IT" sz="2300" dirty="0" smtClean="0"/>
              <a:t>Schema parallelo a quello degli </a:t>
            </a:r>
            <a:r>
              <a:rPr lang="it-IT" sz="2300" b="1" dirty="0">
                <a:solidFill>
                  <a:srgbClr val="FF0000"/>
                </a:solidFill>
              </a:rPr>
              <a:t>EGE</a:t>
            </a:r>
            <a:r>
              <a:rPr lang="it-IT" sz="2300" dirty="0" smtClean="0"/>
              <a:t> conformi alla UNI CEI 11339.</a:t>
            </a:r>
          </a:p>
          <a:p>
            <a:pPr lvl="8"/>
            <a:endParaRPr lang="it-IT" sz="2300" dirty="0" smtClean="0"/>
          </a:p>
          <a:p>
            <a:pPr marL="3498850" lvl="8" indent="0" algn="ctr">
              <a:buNone/>
            </a:pPr>
            <a:r>
              <a:rPr lang="it-IT" sz="2300" b="1" dirty="0" smtClean="0">
                <a:solidFill>
                  <a:srgbClr val="FF0000"/>
                </a:solidFill>
              </a:rPr>
              <a:t>Norma tecnica in vigore</a:t>
            </a:r>
          </a:p>
          <a:p>
            <a:pPr marL="3498850" lvl="8" indent="0" algn="ctr">
              <a:buNone/>
            </a:pPr>
            <a:r>
              <a:rPr lang="it-IT" sz="2300" dirty="0" smtClean="0"/>
              <a:t>Pubblicazione </a:t>
            </a:r>
            <a:r>
              <a:rPr lang="it-IT" sz="2300" dirty="0"/>
              <a:t>del </a:t>
            </a:r>
            <a:r>
              <a:rPr lang="it-IT" sz="2300" b="1" dirty="0">
                <a:solidFill>
                  <a:srgbClr val="FF0000"/>
                </a:solidFill>
              </a:rPr>
              <a:t>decreto </a:t>
            </a:r>
            <a:r>
              <a:rPr lang="it-IT" sz="2300" dirty="0"/>
              <a:t>di attuazione </a:t>
            </a:r>
            <a:r>
              <a:rPr lang="it-IT" sz="2300" b="1" dirty="0">
                <a:solidFill>
                  <a:srgbClr val="FF0000"/>
                </a:solidFill>
              </a:rPr>
              <a:t>entro la fine del </a:t>
            </a:r>
            <a:r>
              <a:rPr lang="it-IT" sz="2300" b="1" dirty="0" smtClean="0">
                <a:solidFill>
                  <a:srgbClr val="FF0000"/>
                </a:solidFill>
              </a:rPr>
              <a:t>2016</a:t>
            </a:r>
            <a:endParaRPr lang="it-IT" sz="2300" b="1" dirty="0">
              <a:solidFill>
                <a:srgbClr val="FF0000"/>
              </a:solidFill>
            </a:endParaRPr>
          </a:p>
          <a:p>
            <a:endParaRPr lang="it-IT" sz="2300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4149080"/>
            <a:ext cx="3068906" cy="204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17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it-IT" smtClean="0"/>
              <a:t>Comitato Termotecnico Italiano - CTI - www.cti2000.it</a:t>
            </a:r>
            <a:endParaRPr lang="it-IT" alt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18C1A7-457E-46AA-8508-C8B4A9A3AEFD}" type="slidenum">
              <a:rPr lang="it-IT" altLang="it-IT" smtClean="0"/>
              <a:pPr>
                <a:defRPr/>
              </a:pPr>
              <a:t>12</a:t>
            </a:fld>
            <a:endParaRPr lang="it-IT" altLang="it-IT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0" y="-12750"/>
            <a:ext cx="8138857" cy="507831"/>
          </a:xfrm>
        </p:spPr>
        <p:txBody>
          <a:bodyPr/>
          <a:lstStyle/>
          <a:p>
            <a:r>
              <a:rPr lang="it-IT" sz="2700" dirty="0" smtClean="0"/>
              <a:t>Stato dei lavori: </a:t>
            </a:r>
            <a:r>
              <a:rPr lang="it-IT" sz="2700" dirty="0" smtClean="0">
                <a:solidFill>
                  <a:srgbClr val="FF0000"/>
                </a:solidFill>
              </a:rPr>
              <a:t>Installatori impianti a biomassa</a:t>
            </a:r>
            <a:endParaRPr lang="it-IT" sz="2700" dirty="0">
              <a:solidFill>
                <a:srgbClr val="FF0000"/>
              </a:solidFill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000" b="1" dirty="0">
                <a:solidFill>
                  <a:srgbClr val="FF0000"/>
                </a:solidFill>
              </a:rPr>
              <a:t>CT 257 </a:t>
            </a:r>
            <a:r>
              <a:rPr lang="it-IT" sz="2000" dirty="0"/>
              <a:t>«</a:t>
            </a:r>
            <a:r>
              <a:rPr lang="it-IT" sz="2000" b="1" dirty="0">
                <a:solidFill>
                  <a:srgbClr val="FF0000"/>
                </a:solidFill>
              </a:rPr>
              <a:t>Stufe, caminetti </a:t>
            </a:r>
            <a:r>
              <a:rPr lang="it-IT" sz="2000" dirty="0"/>
              <a:t>e barbecue ad aria e acqua (con o senza caldaia incorporata)» con CT 258 «Canne fumarie» e CT 253 «Componenti degli impianti di riscaldamento - Produzione del calore, generatori a combustibili liquidi, gassosi e solidi»</a:t>
            </a:r>
          </a:p>
          <a:p>
            <a:r>
              <a:rPr lang="it-IT" sz="2000" dirty="0" smtClean="0"/>
              <a:t>Progetto </a:t>
            </a:r>
            <a:r>
              <a:rPr lang="it-IT" sz="2000" dirty="0"/>
              <a:t>E0206F320 «Figure professionali che </a:t>
            </a:r>
            <a:r>
              <a:rPr lang="it-IT" sz="2000" dirty="0" smtClean="0"/>
              <a:t>eseguono </a:t>
            </a:r>
            <a:br>
              <a:rPr lang="it-IT" sz="2000" dirty="0" smtClean="0"/>
            </a:br>
            <a:r>
              <a:rPr lang="it-IT" sz="2000" dirty="0" smtClean="0">
                <a:solidFill>
                  <a:srgbClr val="FF0000"/>
                </a:solidFill>
              </a:rPr>
              <a:t>l’installazione</a:t>
            </a:r>
            <a:r>
              <a:rPr lang="it-IT" sz="2000" dirty="0">
                <a:solidFill>
                  <a:srgbClr val="FF0000"/>
                </a:solidFill>
              </a:rPr>
              <a:t>, la manutenzione e la </a:t>
            </a:r>
            <a:r>
              <a:rPr lang="it-IT" sz="2000" dirty="0" smtClean="0">
                <a:solidFill>
                  <a:srgbClr val="FF0000"/>
                </a:solidFill>
              </a:rPr>
              <a:t>pulizia </a:t>
            </a:r>
            <a:r>
              <a:rPr lang="it-IT" sz="2000" dirty="0"/>
              <a:t>degli </a:t>
            </a:r>
            <a:r>
              <a:rPr lang="it-IT" sz="2000" dirty="0" smtClean="0">
                <a:solidFill>
                  <a:srgbClr val="FF0000"/>
                </a:solidFill>
              </a:rPr>
              <a:t>impianti</a:t>
            </a:r>
            <a:br>
              <a:rPr lang="it-IT" sz="2000" dirty="0" smtClean="0">
                <a:solidFill>
                  <a:srgbClr val="FF0000"/>
                </a:solidFill>
              </a:rPr>
            </a:br>
            <a:r>
              <a:rPr lang="it-IT" sz="2000" dirty="0" smtClean="0">
                <a:solidFill>
                  <a:srgbClr val="FF0000"/>
                </a:solidFill>
              </a:rPr>
              <a:t>termici </a:t>
            </a:r>
            <a:r>
              <a:rPr lang="it-IT" sz="2000" dirty="0">
                <a:solidFill>
                  <a:srgbClr val="FF0000"/>
                </a:solidFill>
              </a:rPr>
              <a:t>a legna o altri </a:t>
            </a:r>
            <a:r>
              <a:rPr lang="it-IT" sz="2000" dirty="0" smtClean="0">
                <a:solidFill>
                  <a:srgbClr val="FF0000"/>
                </a:solidFill>
              </a:rPr>
              <a:t>biocombustibili </a:t>
            </a:r>
            <a:r>
              <a:rPr lang="it-IT" sz="2000" dirty="0">
                <a:solidFill>
                  <a:srgbClr val="FF0000"/>
                </a:solidFill>
              </a:rPr>
              <a:t>solidi</a:t>
            </a:r>
            <a:r>
              <a:rPr lang="it-IT" sz="2000" dirty="0"/>
              <a:t> comprese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le </a:t>
            </a:r>
            <a:r>
              <a:rPr lang="it-IT" sz="2000" dirty="0"/>
              <a:t>opere di </a:t>
            </a:r>
            <a:r>
              <a:rPr lang="it-IT" sz="2000" dirty="0" smtClean="0">
                <a:solidFill>
                  <a:srgbClr val="FF0000"/>
                </a:solidFill>
              </a:rPr>
              <a:t>evacuazione </a:t>
            </a:r>
            <a:r>
              <a:rPr lang="it-IT" sz="2000" dirty="0">
                <a:solidFill>
                  <a:srgbClr val="FF0000"/>
                </a:solidFill>
              </a:rPr>
              <a:t>dei prodotti della </a:t>
            </a:r>
            <a:r>
              <a:rPr lang="it-IT" sz="2000" dirty="0" smtClean="0">
                <a:solidFill>
                  <a:srgbClr val="FF0000"/>
                </a:solidFill>
              </a:rPr>
              <a:t>combustione</a:t>
            </a:r>
            <a:r>
              <a:rPr lang="it-IT" sz="2000" dirty="0" smtClean="0"/>
              <a:t> </a:t>
            </a:r>
            <a:br>
              <a:rPr lang="it-IT" sz="2000" dirty="0" smtClean="0"/>
            </a:br>
            <a:r>
              <a:rPr lang="it-IT" sz="2000" dirty="0" smtClean="0"/>
              <a:t>Requisiti </a:t>
            </a:r>
            <a:r>
              <a:rPr lang="it-IT" sz="2000" dirty="0"/>
              <a:t>di conoscenza, abilità e competenza</a:t>
            </a:r>
            <a:endParaRPr lang="it-IT" sz="2000" dirty="0" smtClean="0"/>
          </a:p>
          <a:p>
            <a:r>
              <a:rPr lang="it-IT" sz="2000" dirty="0" smtClean="0"/>
              <a:t>Tre figure professionali</a:t>
            </a:r>
          </a:p>
          <a:p>
            <a:pPr lvl="1"/>
            <a:r>
              <a:rPr lang="it-IT" sz="1600" dirty="0" smtClean="0">
                <a:solidFill>
                  <a:srgbClr val="FF0000"/>
                </a:solidFill>
              </a:rPr>
              <a:t>Responsabile </a:t>
            </a:r>
            <a:r>
              <a:rPr lang="it-IT" sz="1600" dirty="0">
                <a:solidFill>
                  <a:srgbClr val="FF0000"/>
                </a:solidFill>
              </a:rPr>
              <a:t>tecnico </a:t>
            </a:r>
            <a:r>
              <a:rPr lang="it-IT" sz="1600" dirty="0"/>
              <a:t>(Profilo A);</a:t>
            </a:r>
          </a:p>
          <a:p>
            <a:pPr lvl="1"/>
            <a:r>
              <a:rPr lang="it-IT" sz="1600" dirty="0" smtClean="0">
                <a:solidFill>
                  <a:srgbClr val="FF0000"/>
                </a:solidFill>
              </a:rPr>
              <a:t>Installatore</a:t>
            </a:r>
            <a:r>
              <a:rPr lang="it-IT" sz="1600" dirty="0" smtClean="0"/>
              <a:t> </a:t>
            </a:r>
            <a:r>
              <a:rPr lang="it-IT" sz="1600" dirty="0"/>
              <a:t>(Profilo B);</a:t>
            </a:r>
          </a:p>
          <a:p>
            <a:pPr lvl="1"/>
            <a:r>
              <a:rPr lang="it-IT" sz="1600" dirty="0" smtClean="0">
                <a:solidFill>
                  <a:srgbClr val="FF0000"/>
                </a:solidFill>
              </a:rPr>
              <a:t>Manutentore</a:t>
            </a:r>
            <a:r>
              <a:rPr lang="it-IT" sz="1600" dirty="0" smtClean="0"/>
              <a:t> </a:t>
            </a:r>
            <a:r>
              <a:rPr lang="it-IT" sz="1600" dirty="0"/>
              <a:t>(Profilo C)</a:t>
            </a:r>
          </a:p>
          <a:p>
            <a:endParaRPr lang="it-IT" sz="2000" dirty="0"/>
          </a:p>
          <a:p>
            <a:r>
              <a:rPr lang="it-IT" sz="2000" dirty="0" smtClean="0">
                <a:solidFill>
                  <a:srgbClr val="FF0000"/>
                </a:solidFill>
              </a:rPr>
              <a:t>Pubblicazione</a:t>
            </a:r>
            <a:r>
              <a:rPr lang="it-IT" sz="2000" dirty="0" smtClean="0"/>
              <a:t> attesa entro </a:t>
            </a:r>
            <a:r>
              <a:rPr lang="it-IT" sz="2000" b="1" dirty="0" smtClean="0">
                <a:solidFill>
                  <a:srgbClr val="FF0000"/>
                </a:solidFill>
              </a:rPr>
              <a:t>novembre 2016</a:t>
            </a:r>
            <a:endParaRPr lang="it-IT" sz="2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t-IT" sz="2000" dirty="0" smtClean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256" y="2852936"/>
            <a:ext cx="2123728" cy="1738958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28" y="4437112"/>
            <a:ext cx="3275856" cy="159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24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it-IT" smtClean="0"/>
              <a:t>Comitato Termotecnico Italiano - CTI - www.cti2000.it</a:t>
            </a:r>
            <a:endParaRPr lang="it-IT" alt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18C1A7-457E-46AA-8508-C8B4A9A3AEFD}" type="slidenum">
              <a:rPr lang="it-IT" altLang="it-IT" smtClean="0"/>
              <a:pPr>
                <a:defRPr/>
              </a:pPr>
              <a:t>13</a:t>
            </a:fld>
            <a:endParaRPr lang="it-IT" altLang="it-IT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0" y="-12750"/>
            <a:ext cx="8138857" cy="507831"/>
          </a:xfrm>
        </p:spPr>
        <p:txBody>
          <a:bodyPr/>
          <a:lstStyle/>
          <a:p>
            <a:r>
              <a:rPr lang="it-IT" sz="2700" dirty="0" smtClean="0"/>
              <a:t>Stato dei lavori: </a:t>
            </a:r>
            <a:r>
              <a:rPr lang="it-IT" sz="2700" dirty="0" smtClean="0">
                <a:solidFill>
                  <a:srgbClr val="FF0000"/>
                </a:solidFill>
              </a:rPr>
              <a:t>Installatori sistemi BACS</a:t>
            </a:r>
            <a:endParaRPr lang="it-IT" sz="2700" dirty="0">
              <a:solidFill>
                <a:srgbClr val="FF0000"/>
              </a:solidFill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000" b="1" dirty="0">
                <a:solidFill>
                  <a:srgbClr val="FF0000"/>
                </a:solidFill>
              </a:rPr>
              <a:t>CT 272 </a:t>
            </a:r>
            <a:r>
              <a:rPr lang="it-IT" sz="2000" dirty="0"/>
              <a:t>«</a:t>
            </a:r>
            <a:r>
              <a:rPr lang="it-IT" sz="2000" b="1" dirty="0">
                <a:solidFill>
                  <a:srgbClr val="FF0000"/>
                </a:solidFill>
              </a:rPr>
              <a:t>Sistemi di automazione e controllo </a:t>
            </a:r>
            <a:r>
              <a:rPr lang="it-IT" sz="2000" dirty="0"/>
              <a:t>per la gestione dell'energia e del comfort negli edifici</a:t>
            </a:r>
            <a:r>
              <a:rPr lang="it-IT" sz="2000" dirty="0" smtClean="0"/>
              <a:t>» in collaborazione con </a:t>
            </a:r>
            <a:r>
              <a:rPr lang="it-IT" sz="2000" b="1" dirty="0" smtClean="0">
                <a:solidFill>
                  <a:srgbClr val="FF0000"/>
                </a:solidFill>
              </a:rPr>
              <a:t>CEI</a:t>
            </a:r>
            <a:endParaRPr lang="it-IT" sz="2000" b="1" dirty="0">
              <a:solidFill>
                <a:srgbClr val="FF0000"/>
              </a:solidFill>
            </a:endParaRPr>
          </a:p>
          <a:p>
            <a:r>
              <a:rPr lang="it-IT" sz="2000" dirty="0"/>
              <a:t>Progetto </a:t>
            </a:r>
            <a:r>
              <a:rPr lang="it-IT" sz="2000" dirty="0" smtClean="0"/>
              <a:t>E0206F300 «Figure </a:t>
            </a:r>
            <a:r>
              <a:rPr lang="it-IT" sz="2000" dirty="0"/>
              <a:t>professionali che eseguono </a:t>
            </a:r>
            <a:r>
              <a:rPr lang="it-IT" sz="2000" dirty="0">
                <a:solidFill>
                  <a:srgbClr val="FF0000"/>
                </a:solidFill>
              </a:rPr>
              <a:t>l’installazione e la manutenzione dei sistemi BACS</a:t>
            </a:r>
            <a:r>
              <a:rPr lang="it-IT" sz="2000" dirty="0"/>
              <a:t> (Building Automation Control System) - Requisiti di conoscenza, abilità e </a:t>
            </a:r>
            <a:r>
              <a:rPr lang="it-IT" sz="2000" dirty="0" smtClean="0"/>
              <a:t>competenza»</a:t>
            </a:r>
            <a:endParaRPr lang="it-IT" sz="2000" dirty="0"/>
          </a:p>
          <a:p>
            <a:r>
              <a:rPr lang="it-IT" sz="2000" dirty="0" smtClean="0"/>
              <a:t>Tre figure professionali:</a:t>
            </a:r>
          </a:p>
          <a:p>
            <a:pPr lvl="1"/>
            <a:r>
              <a:rPr lang="it-IT" sz="1600" dirty="0" smtClean="0">
                <a:solidFill>
                  <a:srgbClr val="FF0000"/>
                </a:solidFill>
              </a:rPr>
              <a:t>Esperto</a:t>
            </a:r>
            <a:r>
              <a:rPr lang="it-IT" sz="1600" dirty="0" smtClean="0"/>
              <a:t> </a:t>
            </a:r>
            <a:r>
              <a:rPr lang="it-IT" sz="1600" dirty="0"/>
              <a:t>BACS dei sistemi </a:t>
            </a:r>
            <a:r>
              <a:rPr lang="it-IT" sz="1600" dirty="0">
                <a:solidFill>
                  <a:srgbClr val="FF0000"/>
                </a:solidFill>
              </a:rPr>
              <a:t>HVAC</a:t>
            </a:r>
            <a:r>
              <a:rPr lang="it-IT" sz="1600" dirty="0"/>
              <a:t> (Profilo A1);</a:t>
            </a:r>
          </a:p>
          <a:p>
            <a:pPr lvl="1"/>
            <a:r>
              <a:rPr lang="it-IT" sz="1600" dirty="0" smtClean="0">
                <a:solidFill>
                  <a:srgbClr val="FF0000"/>
                </a:solidFill>
              </a:rPr>
              <a:t>Esperto</a:t>
            </a:r>
            <a:r>
              <a:rPr lang="it-IT" sz="1600" dirty="0" smtClean="0"/>
              <a:t> </a:t>
            </a:r>
            <a:r>
              <a:rPr lang="it-IT" sz="1600" dirty="0"/>
              <a:t>BACS dei sistemi </a:t>
            </a:r>
            <a:r>
              <a:rPr lang="it-IT" sz="1600" dirty="0">
                <a:solidFill>
                  <a:srgbClr val="FF0000"/>
                </a:solidFill>
              </a:rPr>
              <a:t>elettrici</a:t>
            </a:r>
            <a:r>
              <a:rPr lang="it-IT" sz="1600" dirty="0"/>
              <a:t> (Profilo A2);</a:t>
            </a:r>
          </a:p>
          <a:p>
            <a:pPr lvl="1"/>
            <a:r>
              <a:rPr lang="it-IT" sz="1600" dirty="0" smtClean="0"/>
              <a:t>BACS </a:t>
            </a:r>
            <a:r>
              <a:rPr lang="it-IT" sz="1600" dirty="0" smtClean="0">
                <a:solidFill>
                  <a:srgbClr val="FF0000"/>
                </a:solidFill>
              </a:rPr>
              <a:t>System </a:t>
            </a:r>
            <a:r>
              <a:rPr lang="it-IT" sz="1600" dirty="0">
                <a:solidFill>
                  <a:srgbClr val="FF0000"/>
                </a:solidFill>
              </a:rPr>
              <a:t>Integrator </a:t>
            </a:r>
            <a:r>
              <a:rPr lang="it-IT" sz="1600" dirty="0"/>
              <a:t>(Profilo B).</a:t>
            </a:r>
          </a:p>
          <a:p>
            <a:endParaRPr lang="it-IT" sz="2000" dirty="0" smtClean="0"/>
          </a:p>
          <a:p>
            <a:r>
              <a:rPr lang="it-IT" sz="2000" dirty="0" smtClean="0"/>
              <a:t>Testo in </a:t>
            </a:r>
            <a:r>
              <a:rPr lang="it-IT" sz="2000" dirty="0" smtClean="0">
                <a:solidFill>
                  <a:srgbClr val="FF0000"/>
                </a:solidFill>
              </a:rPr>
              <a:t>inchiesta pubblica </a:t>
            </a:r>
            <a:r>
              <a:rPr lang="it-IT" sz="2000" dirty="0" smtClean="0"/>
              <a:t>UNI </a:t>
            </a:r>
            <a:br>
              <a:rPr lang="it-IT" sz="2000" dirty="0" smtClean="0"/>
            </a:br>
            <a:r>
              <a:rPr lang="it-IT" sz="2000" dirty="0" smtClean="0"/>
              <a:t>fino al </a:t>
            </a:r>
            <a:r>
              <a:rPr lang="it-IT" sz="2000" dirty="0" smtClean="0">
                <a:solidFill>
                  <a:srgbClr val="FF0000"/>
                </a:solidFill>
              </a:rPr>
              <a:t>14/11/2016</a:t>
            </a:r>
          </a:p>
          <a:p>
            <a:r>
              <a:rPr lang="it-IT" sz="2000" dirty="0" smtClean="0"/>
              <a:t>Attesa </a:t>
            </a:r>
            <a:r>
              <a:rPr lang="it-IT" sz="2000" b="1" dirty="0" smtClean="0">
                <a:solidFill>
                  <a:srgbClr val="FF0000"/>
                </a:solidFill>
              </a:rPr>
              <a:t>pubblicazione inizio 2017</a:t>
            </a:r>
            <a:endParaRPr lang="it-IT" sz="2000" b="1" dirty="0">
              <a:solidFill>
                <a:srgbClr val="FF0000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/>
          <a:srcRect t="8842"/>
          <a:stretch/>
        </p:blipFill>
        <p:spPr>
          <a:xfrm>
            <a:off x="4716016" y="3930745"/>
            <a:ext cx="4248151" cy="222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11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it-IT" smtClean="0"/>
              <a:t>Comitato Termotecnico Italiano - CTI - www.cti2000.it</a:t>
            </a:r>
            <a:endParaRPr lang="it-IT" alt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18C1A7-457E-46AA-8508-C8B4A9A3AEFD}" type="slidenum">
              <a:rPr lang="it-IT" altLang="it-IT" smtClean="0"/>
              <a:pPr>
                <a:defRPr/>
              </a:pPr>
              <a:t>14</a:t>
            </a:fld>
            <a:endParaRPr lang="it-IT" altLang="it-IT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Stato dei lavori: </a:t>
            </a:r>
            <a:r>
              <a:rPr lang="it-IT" dirty="0" smtClean="0">
                <a:solidFill>
                  <a:srgbClr val="FF0000"/>
                </a:solidFill>
              </a:rPr>
              <a:t>Installatori sistemi geotermici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107504" y="620688"/>
            <a:ext cx="8229600" cy="5289451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sz="2000" b="1" dirty="0">
                <a:solidFill>
                  <a:srgbClr val="FF0000"/>
                </a:solidFill>
              </a:rPr>
              <a:t>CT 256 </a:t>
            </a:r>
            <a:r>
              <a:rPr lang="it-IT" sz="2000" dirty="0"/>
              <a:t>«Impianti </a:t>
            </a:r>
            <a:r>
              <a:rPr lang="it-IT" sz="2000" b="1" dirty="0">
                <a:solidFill>
                  <a:srgbClr val="FF0000"/>
                </a:solidFill>
              </a:rPr>
              <a:t>geotermici</a:t>
            </a:r>
            <a:r>
              <a:rPr lang="it-IT" sz="2000" dirty="0"/>
              <a:t> a bassa temperatura con pompa di calore»</a:t>
            </a:r>
          </a:p>
          <a:p>
            <a:r>
              <a:rPr lang="it-IT" sz="2000" dirty="0" smtClean="0"/>
              <a:t>Progetto E0206D570 «Sistemi </a:t>
            </a:r>
            <a:r>
              <a:rPr lang="it-IT" sz="2000" dirty="0"/>
              <a:t>geotermici a pompa di calore: Requisiti di qualificazione degli operatori delle ditte installatrici e/o </a:t>
            </a:r>
            <a:r>
              <a:rPr lang="it-IT" sz="2000" dirty="0" smtClean="0"/>
              <a:t>perforatrici»</a:t>
            </a:r>
          </a:p>
          <a:p>
            <a:r>
              <a:rPr lang="it-IT" sz="2000" dirty="0" smtClean="0"/>
              <a:t>Collegato alle:</a:t>
            </a:r>
          </a:p>
          <a:p>
            <a:pPr lvl="1"/>
            <a:r>
              <a:rPr lang="it-IT" sz="1600" dirty="0" smtClean="0"/>
              <a:t>UNI 11517:2013 «</a:t>
            </a:r>
            <a:r>
              <a:rPr lang="it-IT" sz="1600" dirty="0" smtClean="0">
                <a:solidFill>
                  <a:srgbClr val="FF0000"/>
                </a:solidFill>
              </a:rPr>
              <a:t>Qualificazione imprese </a:t>
            </a:r>
            <a:r>
              <a:rPr lang="it-IT" sz="1600" dirty="0" smtClean="0"/>
              <a:t>installazione»</a:t>
            </a:r>
          </a:p>
          <a:p>
            <a:pPr lvl="1"/>
            <a:r>
              <a:rPr lang="it-IT" sz="1600" dirty="0"/>
              <a:t>UNI </a:t>
            </a:r>
            <a:r>
              <a:rPr lang="it-IT" sz="1600" dirty="0" smtClean="0"/>
              <a:t>11466:2012 «Requisiti </a:t>
            </a:r>
            <a:r>
              <a:rPr lang="it-IT" sz="1600" dirty="0"/>
              <a:t>per il </a:t>
            </a:r>
            <a:r>
              <a:rPr lang="it-IT" sz="1600" dirty="0">
                <a:solidFill>
                  <a:srgbClr val="FF0000"/>
                </a:solidFill>
              </a:rPr>
              <a:t>dimensionamento </a:t>
            </a:r>
            <a:r>
              <a:rPr lang="it-IT" sz="1600" dirty="0"/>
              <a:t>e la </a:t>
            </a:r>
            <a:r>
              <a:rPr lang="it-IT" sz="1600" dirty="0" smtClean="0">
                <a:solidFill>
                  <a:srgbClr val="FF0000"/>
                </a:solidFill>
              </a:rPr>
              <a:t>progettazione</a:t>
            </a:r>
            <a:r>
              <a:rPr lang="it-IT" sz="1600" dirty="0" smtClean="0"/>
              <a:t>»</a:t>
            </a:r>
          </a:p>
          <a:p>
            <a:pPr lvl="1"/>
            <a:r>
              <a:rPr lang="it-IT" sz="1600" dirty="0"/>
              <a:t>UNI </a:t>
            </a:r>
            <a:r>
              <a:rPr lang="it-IT" sz="1600" dirty="0" smtClean="0"/>
              <a:t>11467:2012 «Requisiti </a:t>
            </a:r>
            <a:r>
              <a:rPr lang="it-IT" sz="1600" dirty="0"/>
              <a:t>per </a:t>
            </a:r>
            <a:r>
              <a:rPr lang="it-IT" sz="1600" dirty="0" smtClean="0"/>
              <a:t>l'</a:t>
            </a:r>
            <a:r>
              <a:rPr lang="it-IT" sz="1600" dirty="0" smtClean="0">
                <a:solidFill>
                  <a:srgbClr val="FF0000"/>
                </a:solidFill>
              </a:rPr>
              <a:t>installazione</a:t>
            </a:r>
            <a:r>
              <a:rPr lang="it-IT" sz="1600" dirty="0" smtClean="0"/>
              <a:t>»</a:t>
            </a:r>
          </a:p>
          <a:p>
            <a:pPr lvl="1"/>
            <a:r>
              <a:rPr lang="it-IT" sz="1600" dirty="0"/>
              <a:t>UNI </a:t>
            </a:r>
            <a:r>
              <a:rPr lang="it-IT" sz="1600" dirty="0" smtClean="0"/>
              <a:t>11468:2012 «</a:t>
            </a:r>
            <a:r>
              <a:rPr lang="it-IT" sz="1600" dirty="0" smtClean="0">
                <a:solidFill>
                  <a:srgbClr val="FF0000"/>
                </a:solidFill>
              </a:rPr>
              <a:t>Aspetti ambientali</a:t>
            </a:r>
            <a:r>
              <a:rPr lang="it-IT" sz="1600" dirty="0" smtClean="0"/>
              <a:t>»</a:t>
            </a:r>
          </a:p>
          <a:p>
            <a:r>
              <a:rPr lang="it-IT" sz="2000" dirty="0" smtClean="0"/>
              <a:t>Quattro figure professionali:</a:t>
            </a:r>
          </a:p>
          <a:p>
            <a:pPr lvl="1"/>
            <a:r>
              <a:rPr lang="it-IT" sz="1600" dirty="0">
                <a:solidFill>
                  <a:srgbClr val="FF0000"/>
                </a:solidFill>
              </a:rPr>
              <a:t>direttore lavori</a:t>
            </a:r>
            <a:r>
              <a:rPr lang="it-IT" sz="1600" dirty="0"/>
              <a:t>: </a:t>
            </a:r>
            <a:r>
              <a:rPr lang="it-IT" sz="1600" dirty="0"/>
              <a:t>coordinamento </a:t>
            </a:r>
            <a:r>
              <a:rPr lang="it-IT" sz="1600" dirty="0"/>
              <a:t>e </a:t>
            </a:r>
            <a:r>
              <a:rPr lang="it-IT" sz="1600" dirty="0"/>
              <a:t>controllo </a:t>
            </a:r>
            <a:r>
              <a:rPr lang="it-IT" sz="1600" dirty="0"/>
              <a:t>delle attività svolte </a:t>
            </a: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dirty="0" smtClean="0"/>
              <a:t>dagli </a:t>
            </a:r>
            <a:r>
              <a:rPr lang="it-IT" sz="1600" dirty="0"/>
              <a:t>altri soggetti coinvolti nella realizzazione del sistema.</a:t>
            </a:r>
          </a:p>
          <a:p>
            <a:pPr lvl="1"/>
            <a:r>
              <a:rPr lang="it-IT" sz="1600" dirty="0">
                <a:solidFill>
                  <a:srgbClr val="FF0000"/>
                </a:solidFill>
              </a:rPr>
              <a:t>direttore </a:t>
            </a:r>
            <a:r>
              <a:rPr lang="it-IT" sz="1600" dirty="0">
                <a:solidFill>
                  <a:srgbClr val="FF0000"/>
                </a:solidFill>
              </a:rPr>
              <a:t>tecnico d’impresa</a:t>
            </a:r>
            <a:r>
              <a:rPr lang="it-IT" sz="1600" dirty="0"/>
              <a:t>: </a:t>
            </a:r>
            <a:r>
              <a:rPr lang="it-IT" sz="1600" dirty="0"/>
              <a:t>responsabilità </a:t>
            </a:r>
            <a:r>
              <a:rPr lang="it-IT" sz="1600" dirty="0"/>
              <a:t>delle azioni </a:t>
            </a: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dirty="0" smtClean="0"/>
              <a:t>del </a:t>
            </a:r>
            <a:r>
              <a:rPr lang="it-IT" sz="1600" dirty="0" err="1"/>
              <a:t>geosondatore</a:t>
            </a:r>
            <a:r>
              <a:rPr lang="it-IT" sz="1600" dirty="0"/>
              <a:t> e </a:t>
            </a:r>
            <a:r>
              <a:rPr lang="it-IT" sz="1600" dirty="0"/>
              <a:t>dell’installatore</a:t>
            </a:r>
            <a:r>
              <a:rPr lang="it-IT" sz="1600" dirty="0"/>
              <a:t>.</a:t>
            </a:r>
          </a:p>
          <a:p>
            <a:pPr lvl="1"/>
            <a:r>
              <a:rPr lang="it-IT" sz="1600" dirty="0" err="1">
                <a:solidFill>
                  <a:srgbClr val="FF0000"/>
                </a:solidFill>
              </a:rPr>
              <a:t>geosondatore</a:t>
            </a:r>
            <a:r>
              <a:rPr lang="it-IT" sz="1600" dirty="0"/>
              <a:t>: </a:t>
            </a:r>
            <a:r>
              <a:rPr lang="it-IT" sz="1600" dirty="0"/>
              <a:t>realizzazione </a:t>
            </a:r>
            <a:r>
              <a:rPr lang="it-IT" sz="1600" dirty="0"/>
              <a:t>degli scambiatori termici orizzontali </a:t>
            </a: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dirty="0" smtClean="0"/>
              <a:t>e/o </a:t>
            </a:r>
            <a:r>
              <a:rPr lang="it-IT" sz="1600" dirty="0"/>
              <a:t>verticali a circuito chiuso e/o aperto.</a:t>
            </a:r>
          </a:p>
          <a:p>
            <a:pPr lvl="1"/>
            <a:r>
              <a:rPr lang="it-IT" sz="1600" dirty="0">
                <a:solidFill>
                  <a:srgbClr val="FF0000"/>
                </a:solidFill>
              </a:rPr>
              <a:t>installatore</a:t>
            </a:r>
            <a:r>
              <a:rPr lang="it-IT" sz="1600" dirty="0"/>
              <a:t>: </a:t>
            </a:r>
            <a:r>
              <a:rPr lang="it-IT" sz="1600" dirty="0"/>
              <a:t>costruzione </a:t>
            </a:r>
            <a:r>
              <a:rPr lang="it-IT" sz="1600" dirty="0"/>
              <a:t>e/o </a:t>
            </a:r>
            <a:r>
              <a:rPr lang="it-IT" sz="1600" dirty="0"/>
              <a:t>installazione </a:t>
            </a:r>
            <a:r>
              <a:rPr lang="it-IT" sz="1600" dirty="0"/>
              <a:t>della pompa di calore </a:t>
            </a: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dirty="0" smtClean="0"/>
              <a:t>e </a:t>
            </a:r>
            <a:r>
              <a:rPr lang="it-IT" sz="1600" dirty="0"/>
              <a:t>del sistema idraulico e/o elettrico interconnesso allo scambiatore geotermico</a:t>
            </a:r>
            <a:r>
              <a:rPr lang="it-IT" sz="1600" dirty="0" smtClean="0"/>
              <a:t>.</a:t>
            </a:r>
          </a:p>
          <a:p>
            <a:r>
              <a:rPr lang="it-IT" sz="2000" dirty="0" smtClean="0">
                <a:solidFill>
                  <a:srgbClr val="FF0000"/>
                </a:solidFill>
              </a:rPr>
              <a:t>Inchiesta pubblica </a:t>
            </a:r>
            <a:r>
              <a:rPr lang="it-IT" sz="2000" b="1" dirty="0" smtClean="0">
                <a:solidFill>
                  <a:srgbClr val="FF0000"/>
                </a:solidFill>
              </a:rPr>
              <a:t>primavera 2017</a:t>
            </a:r>
            <a:endParaRPr lang="it-IT" sz="2000" b="1" dirty="0">
              <a:solidFill>
                <a:srgbClr val="FF0000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168" y="2852936"/>
            <a:ext cx="2962355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87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it-IT" smtClean="0"/>
              <a:t>Comitato Termotecnico Italiano - CTI - www.cti2000.it</a:t>
            </a:r>
            <a:endParaRPr lang="it-IT" alt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18C1A7-457E-46AA-8508-C8B4A9A3AEFD}" type="slidenum">
              <a:rPr lang="it-IT" altLang="it-IT" smtClean="0"/>
              <a:pPr>
                <a:defRPr/>
              </a:pPr>
              <a:t>15</a:t>
            </a:fld>
            <a:endParaRPr lang="it-IT" altLang="it-IT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Stato dei lavori: </a:t>
            </a:r>
            <a:r>
              <a:rPr lang="it-IT" dirty="0" smtClean="0">
                <a:solidFill>
                  <a:srgbClr val="FF0000"/>
                </a:solidFill>
              </a:rPr>
              <a:t>Posatori di cappotto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57200" y="602458"/>
            <a:ext cx="8229600" cy="5289451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sz="2400" b="1" dirty="0">
                <a:solidFill>
                  <a:srgbClr val="FF0000"/>
                </a:solidFill>
              </a:rPr>
              <a:t>CT 201 </a:t>
            </a:r>
            <a:r>
              <a:rPr lang="it-IT" sz="2400" dirty="0"/>
              <a:t>«</a:t>
            </a:r>
            <a:r>
              <a:rPr lang="it-IT" sz="2400" b="1" dirty="0">
                <a:solidFill>
                  <a:srgbClr val="FF0000"/>
                </a:solidFill>
              </a:rPr>
              <a:t>Isolanti e isolamento </a:t>
            </a:r>
            <a:r>
              <a:rPr lang="it-IT" sz="2400" dirty="0"/>
              <a:t>termico – Materiali»</a:t>
            </a:r>
          </a:p>
          <a:p>
            <a:r>
              <a:rPr lang="it-IT" sz="2400" dirty="0" smtClean="0"/>
              <a:t>Avviate le prime discussioni in materia (Primavera 2015)</a:t>
            </a:r>
          </a:p>
          <a:p>
            <a:r>
              <a:rPr lang="it-IT" sz="2400" dirty="0" smtClean="0"/>
              <a:t>Precedenza alla norma </a:t>
            </a:r>
            <a:r>
              <a:rPr lang="it-IT" sz="2400" dirty="0"/>
              <a:t>«Isolanti termici per l‘edilizia. </a:t>
            </a:r>
            <a:r>
              <a:rPr lang="it-IT" sz="2400" b="1" dirty="0">
                <a:solidFill>
                  <a:srgbClr val="FF0000"/>
                </a:solidFill>
              </a:rPr>
              <a:t>Messa in opera e progettazione dei sistemi isolanti termici per l’esterno</a:t>
            </a:r>
            <a:r>
              <a:rPr lang="it-IT" sz="2400" dirty="0" smtClean="0"/>
              <a:t>» giudicata propedeutica alla norma sulla qualificazione in fase di elaborazione.</a:t>
            </a:r>
          </a:p>
          <a:p>
            <a:endParaRPr lang="it-IT" sz="2400" dirty="0"/>
          </a:p>
          <a:p>
            <a:endParaRPr lang="it-IT" sz="2400" dirty="0" smtClean="0"/>
          </a:p>
          <a:p>
            <a:pPr marL="3965575" indent="0" algn="ctr">
              <a:buNone/>
            </a:pPr>
            <a:r>
              <a:rPr lang="it-IT" sz="2400" dirty="0" smtClean="0"/>
              <a:t>Avvio lavori sulla norma di qualificazione dei posatori: </a:t>
            </a:r>
          </a:p>
          <a:p>
            <a:pPr marL="3965575" indent="0" algn="ctr">
              <a:buNone/>
            </a:pPr>
            <a:r>
              <a:rPr lang="it-IT" sz="2400" b="1" dirty="0" smtClean="0">
                <a:solidFill>
                  <a:srgbClr val="FF0000"/>
                </a:solidFill>
              </a:rPr>
              <a:t>inizio 2017 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3394155"/>
            <a:ext cx="3815134" cy="285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14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it-IT" smtClean="0"/>
              <a:t>Comitato Termotecnico Italiano - CTI - www.cti2000.it</a:t>
            </a:r>
            <a:endParaRPr lang="it-IT" alt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18C1A7-457E-46AA-8508-C8B4A9A3AEFD}" type="slidenum">
              <a:rPr lang="it-IT" altLang="it-IT" smtClean="0"/>
              <a:pPr>
                <a:defRPr/>
              </a:pPr>
              <a:t>16</a:t>
            </a:fld>
            <a:endParaRPr lang="it-IT" altLang="it-IT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0" y="-12750"/>
            <a:ext cx="8138857" cy="507831"/>
          </a:xfrm>
        </p:spPr>
        <p:txBody>
          <a:bodyPr/>
          <a:lstStyle/>
          <a:p>
            <a:r>
              <a:rPr lang="it-IT" sz="2700" dirty="0" smtClean="0"/>
              <a:t>Stato dei lavori: </a:t>
            </a:r>
            <a:r>
              <a:rPr lang="it-IT" sz="2700" dirty="0" smtClean="0">
                <a:solidFill>
                  <a:srgbClr val="FF0000"/>
                </a:solidFill>
              </a:rPr>
              <a:t>Installatori ST e PV</a:t>
            </a:r>
            <a:endParaRPr lang="it-IT" sz="2700" dirty="0">
              <a:solidFill>
                <a:srgbClr val="FF0000"/>
              </a:solidFill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57200" y="836712"/>
            <a:ext cx="8363272" cy="5289451"/>
          </a:xfrm>
        </p:spPr>
        <p:txBody>
          <a:bodyPr/>
          <a:lstStyle/>
          <a:p>
            <a:r>
              <a:rPr lang="it-IT" sz="2000" b="1" dirty="0">
                <a:solidFill>
                  <a:srgbClr val="FF0000"/>
                </a:solidFill>
              </a:rPr>
              <a:t>CT 281 </a:t>
            </a:r>
            <a:r>
              <a:rPr lang="it-IT" sz="2000" dirty="0"/>
              <a:t>«</a:t>
            </a:r>
            <a:r>
              <a:rPr lang="it-IT" sz="2000" b="1" dirty="0">
                <a:solidFill>
                  <a:srgbClr val="FF0000"/>
                </a:solidFill>
              </a:rPr>
              <a:t>Energia solare</a:t>
            </a:r>
            <a:r>
              <a:rPr lang="it-IT" sz="2000" dirty="0" smtClean="0"/>
              <a:t>»</a:t>
            </a:r>
          </a:p>
          <a:p>
            <a:r>
              <a:rPr lang="it-IT" sz="2000" b="1" dirty="0" smtClean="0">
                <a:solidFill>
                  <a:srgbClr val="FF0000"/>
                </a:solidFill>
              </a:rPr>
              <a:t>CEI CT </a:t>
            </a:r>
            <a:r>
              <a:rPr lang="it-IT" sz="2000" b="1" dirty="0">
                <a:solidFill>
                  <a:srgbClr val="FF0000"/>
                </a:solidFill>
              </a:rPr>
              <a:t>82 </a:t>
            </a:r>
            <a:r>
              <a:rPr lang="it-IT" sz="2000" dirty="0" smtClean="0"/>
              <a:t>«Sistemi </a:t>
            </a:r>
            <a:r>
              <a:rPr lang="it-IT" sz="2000" dirty="0"/>
              <a:t>di conversione fotovoltaica dell’energia </a:t>
            </a:r>
            <a:r>
              <a:rPr lang="it-IT" sz="2000" dirty="0" smtClean="0"/>
              <a:t>solare»</a:t>
            </a:r>
            <a:br>
              <a:rPr lang="it-IT" sz="2000" dirty="0" smtClean="0"/>
            </a:br>
            <a:r>
              <a:rPr lang="it-IT" sz="2000" dirty="0" smtClean="0"/>
              <a:t>GL 14 </a:t>
            </a:r>
            <a:r>
              <a:rPr lang="it-IT" sz="2000" dirty="0"/>
              <a:t>“</a:t>
            </a:r>
            <a:r>
              <a:rPr lang="it-IT" sz="2000" b="1" dirty="0">
                <a:solidFill>
                  <a:srgbClr val="FF0000"/>
                </a:solidFill>
              </a:rPr>
              <a:t>Requisiti degli installatori e dei manutentori di impianti fotovoltaici </a:t>
            </a:r>
            <a:r>
              <a:rPr lang="it-IT" sz="2000" dirty="0"/>
              <a:t>(in collaborazione con UNI-CTI)”</a:t>
            </a:r>
          </a:p>
          <a:p>
            <a:endParaRPr lang="it-IT" sz="2000" dirty="0" smtClean="0"/>
          </a:p>
          <a:p>
            <a:r>
              <a:rPr lang="it-IT" sz="2000" dirty="0" smtClean="0"/>
              <a:t>Lavori in fase di </a:t>
            </a:r>
            <a:r>
              <a:rPr lang="it-IT" sz="2000" b="1" dirty="0" smtClean="0">
                <a:solidFill>
                  <a:srgbClr val="FF0000"/>
                </a:solidFill>
              </a:rPr>
              <a:t>avvio</a:t>
            </a:r>
            <a:endParaRPr lang="it-IT" sz="2000" b="1" dirty="0">
              <a:solidFill>
                <a:srgbClr val="FF0000"/>
              </a:solidFill>
            </a:endParaRPr>
          </a:p>
          <a:p>
            <a:endParaRPr lang="it-IT" sz="2000" dirty="0" smtClean="0"/>
          </a:p>
          <a:p>
            <a:endParaRPr lang="it-IT" sz="20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618" y="3185107"/>
            <a:ext cx="4580750" cy="3168352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3121209"/>
            <a:ext cx="2642886" cy="323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23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it-IT" smtClean="0"/>
              <a:t>Comitato Termotecnico Italiano - CTI - www.cti2000.it</a:t>
            </a:r>
            <a:endParaRPr lang="it-IT" alt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18C1A7-457E-46AA-8508-C8B4A9A3AEFD}" type="slidenum">
              <a:rPr lang="it-IT" altLang="it-IT" smtClean="0"/>
              <a:pPr>
                <a:defRPr/>
              </a:pPr>
              <a:t>17</a:t>
            </a:fld>
            <a:endParaRPr lang="it-IT" altLang="it-IT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0" y="-12750"/>
            <a:ext cx="8138857" cy="507831"/>
          </a:xfrm>
        </p:spPr>
        <p:txBody>
          <a:bodyPr/>
          <a:lstStyle/>
          <a:p>
            <a:r>
              <a:rPr lang="it-IT" sz="2700" dirty="0" smtClean="0"/>
              <a:t>Stato dei lavori: </a:t>
            </a:r>
            <a:r>
              <a:rPr lang="it-IT" sz="2700" dirty="0" smtClean="0">
                <a:solidFill>
                  <a:srgbClr val="FF0000"/>
                </a:solidFill>
              </a:rPr>
              <a:t>Installatori p</a:t>
            </a:r>
            <a:r>
              <a:rPr lang="it-IT" sz="2700" dirty="0" smtClean="0">
                <a:solidFill>
                  <a:srgbClr val="FF0000"/>
                </a:solidFill>
              </a:rPr>
              <a:t>annelli radianti</a:t>
            </a:r>
            <a:endParaRPr lang="it-IT" sz="2700" dirty="0">
              <a:solidFill>
                <a:srgbClr val="FF0000"/>
              </a:solidFill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57200" y="836712"/>
            <a:ext cx="8579296" cy="5289451"/>
          </a:xfrm>
        </p:spPr>
        <p:txBody>
          <a:bodyPr/>
          <a:lstStyle/>
          <a:p>
            <a:r>
              <a:rPr lang="it-IT" sz="2000" b="1" dirty="0">
                <a:solidFill>
                  <a:srgbClr val="FF0000"/>
                </a:solidFill>
              </a:rPr>
              <a:t>CT </a:t>
            </a:r>
            <a:r>
              <a:rPr lang="it-IT" sz="2000" b="1" dirty="0" smtClean="0">
                <a:solidFill>
                  <a:srgbClr val="FF0000"/>
                </a:solidFill>
              </a:rPr>
              <a:t>254 </a:t>
            </a:r>
            <a:r>
              <a:rPr lang="it-IT" sz="2000" dirty="0" smtClean="0"/>
              <a:t>«</a:t>
            </a:r>
            <a:r>
              <a:rPr lang="it-IT" sz="2000" b="1" dirty="0" smtClean="0">
                <a:solidFill>
                  <a:srgbClr val="FF0000"/>
                </a:solidFill>
              </a:rPr>
              <a:t>Componenti degli impianti di riscaldamento – Emissione del calore</a:t>
            </a:r>
            <a:r>
              <a:rPr lang="it-IT" sz="2000" dirty="0" smtClean="0"/>
              <a:t>»</a:t>
            </a:r>
          </a:p>
          <a:p>
            <a:endParaRPr lang="it-IT" sz="2000" dirty="0" smtClean="0"/>
          </a:p>
          <a:p>
            <a:r>
              <a:rPr lang="it-IT" sz="2000" dirty="0" smtClean="0"/>
              <a:t>Lavori in fase di </a:t>
            </a:r>
            <a:r>
              <a:rPr lang="it-IT" sz="2000" b="1" dirty="0" smtClean="0">
                <a:solidFill>
                  <a:srgbClr val="FF0000"/>
                </a:solidFill>
              </a:rPr>
              <a:t>avvio</a:t>
            </a:r>
            <a:endParaRPr lang="it-IT" sz="2000" b="1" dirty="0">
              <a:solidFill>
                <a:srgbClr val="FF0000"/>
              </a:solidFill>
            </a:endParaRPr>
          </a:p>
          <a:p>
            <a:endParaRPr lang="it-IT" sz="2000" dirty="0" smtClean="0"/>
          </a:p>
          <a:p>
            <a:endParaRPr lang="it-IT" sz="20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3454615"/>
            <a:ext cx="3810000" cy="249555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9054" y="1994552"/>
            <a:ext cx="3531808" cy="256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26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egnaposto numero diapositiva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F52AA2C-6CAE-4474-9BE5-8CC9185E63A9}" type="slidenum">
              <a:rPr lang="it-IT" altLang="it-IT" sz="1400" smtClean="0">
                <a:solidFill>
                  <a:schemeClr val="tx1"/>
                </a:solidFill>
              </a:rPr>
              <a:pPr>
                <a:spcBef>
                  <a:spcPct val="0"/>
                </a:spcBef>
              </a:pPr>
              <a:t>18</a:t>
            </a:fld>
            <a:endParaRPr lang="it-IT" altLang="it-IT" sz="1400" smtClean="0">
              <a:solidFill>
                <a:schemeClr val="tx1"/>
              </a:solidFill>
            </a:endParaRPr>
          </a:p>
        </p:txBody>
      </p:sp>
      <p:pic>
        <p:nvPicPr>
          <p:cNvPr id="24579" name="Immagin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98080">
            <a:off x="6477730" y="936316"/>
            <a:ext cx="2158985" cy="2822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Immagin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437972">
            <a:off x="184254" y="1181358"/>
            <a:ext cx="3209925" cy="233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Immagin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900103">
            <a:off x="814449" y="3372646"/>
            <a:ext cx="2062163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Rettangolo 9"/>
          <p:cNvSpPr>
            <a:spLocks noChangeArrowheads="1"/>
          </p:cNvSpPr>
          <p:nvPr/>
        </p:nvSpPr>
        <p:spPr bwMode="auto">
          <a:xfrm>
            <a:off x="274264" y="626909"/>
            <a:ext cx="2292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it-IT" altLang="it-IT" sz="2400" b="1" u="sng" dirty="0">
                <a:solidFill>
                  <a:srgbClr val="00B0F0"/>
                </a:solidFill>
              </a:rPr>
              <a:t>www.cti2000.it</a:t>
            </a:r>
          </a:p>
        </p:txBody>
      </p:sp>
      <p:sp>
        <p:nvSpPr>
          <p:cNvPr id="24583" name="Rettangolo 10"/>
          <p:cNvSpPr>
            <a:spLocks noChangeArrowheads="1"/>
          </p:cNvSpPr>
          <p:nvPr/>
        </p:nvSpPr>
        <p:spPr bwMode="auto">
          <a:xfrm>
            <a:off x="34427" y="6209250"/>
            <a:ext cx="21542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it-IT" altLang="it-IT" sz="2400" b="1" u="sng" dirty="0">
                <a:solidFill>
                  <a:srgbClr val="00B0F0"/>
                </a:solidFill>
              </a:rPr>
              <a:t>www.uni.com</a:t>
            </a:r>
          </a:p>
        </p:txBody>
      </p:sp>
      <p:sp>
        <p:nvSpPr>
          <p:cNvPr id="24584" name="Rettangolo 12"/>
          <p:cNvSpPr>
            <a:spLocks noChangeArrowheads="1"/>
          </p:cNvSpPr>
          <p:nvPr/>
        </p:nvSpPr>
        <p:spPr bwMode="auto">
          <a:xfrm>
            <a:off x="5059551" y="512814"/>
            <a:ext cx="36560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it-IT" altLang="it-IT" sz="2400" b="1" u="sng" dirty="0">
                <a:solidFill>
                  <a:srgbClr val="00B0F0"/>
                </a:solidFill>
              </a:rPr>
              <a:t>www.energiaedintorni.it</a:t>
            </a:r>
          </a:p>
        </p:txBody>
      </p:sp>
      <p:pic>
        <p:nvPicPr>
          <p:cNvPr id="24585" name="Immagine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156045">
            <a:off x="6032674" y="4561939"/>
            <a:ext cx="2941637" cy="172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7" name="Rettangolo 11"/>
          <p:cNvSpPr>
            <a:spLocks noChangeArrowheads="1"/>
          </p:cNvSpPr>
          <p:nvPr/>
        </p:nvSpPr>
        <p:spPr bwMode="auto">
          <a:xfrm>
            <a:off x="6543054" y="6209250"/>
            <a:ext cx="19208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it-IT" altLang="it-IT" sz="2400" b="1" u="sng">
                <a:solidFill>
                  <a:srgbClr val="00B0F0"/>
                </a:solidFill>
              </a:rPr>
              <a:t>@CTInorme</a:t>
            </a:r>
          </a:p>
        </p:txBody>
      </p:sp>
      <p:sp>
        <p:nvSpPr>
          <p:cNvPr id="11" name="Titolo 1"/>
          <p:cNvSpPr>
            <a:spLocks noGrp="1"/>
          </p:cNvSpPr>
          <p:nvPr>
            <p:ph type="title"/>
          </p:nvPr>
        </p:nvSpPr>
        <p:spPr>
          <a:xfrm>
            <a:off x="0" y="-12750"/>
            <a:ext cx="8138857" cy="525564"/>
          </a:xfrm>
        </p:spPr>
        <p:txBody>
          <a:bodyPr/>
          <a:lstStyle/>
          <a:p>
            <a:r>
              <a:rPr lang="it-IT" altLang="it-IT" dirty="0" smtClean="0"/>
              <a:t>GRAZIE PER L’ATTENZIONE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6416" y="1413939"/>
            <a:ext cx="4233904" cy="2937186"/>
          </a:xfrm>
          <a:prstGeom prst="rect">
            <a:avLst/>
          </a:prstGeom>
        </p:spPr>
      </p:pic>
      <p:sp>
        <p:nvSpPr>
          <p:cNvPr id="13" name="Rettangolo 9"/>
          <p:cNvSpPr>
            <a:spLocks noChangeArrowheads="1"/>
          </p:cNvSpPr>
          <p:nvPr/>
        </p:nvSpPr>
        <p:spPr bwMode="auto">
          <a:xfrm>
            <a:off x="3529322" y="1035001"/>
            <a:ext cx="28680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it-IT" altLang="it-IT" sz="2400" b="1" u="sng" dirty="0" smtClean="0">
                <a:solidFill>
                  <a:srgbClr val="00B0F0"/>
                </a:solidFill>
              </a:rPr>
              <a:t>Relazione annuale</a:t>
            </a:r>
            <a:endParaRPr lang="it-IT" altLang="it-IT" sz="2400" b="1" u="sng" dirty="0">
              <a:solidFill>
                <a:srgbClr val="00B0F0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8981" y="4348055"/>
            <a:ext cx="2574351" cy="1930764"/>
          </a:xfrm>
          <a:prstGeom prst="rect">
            <a:avLst/>
          </a:prstGeom>
        </p:spPr>
      </p:pic>
      <p:sp>
        <p:nvSpPr>
          <p:cNvPr id="15" name="Rettangolo 9"/>
          <p:cNvSpPr>
            <a:spLocks noChangeArrowheads="1"/>
          </p:cNvSpPr>
          <p:nvPr/>
        </p:nvSpPr>
        <p:spPr bwMode="auto">
          <a:xfrm>
            <a:off x="3529322" y="4221088"/>
            <a:ext cx="2514009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it-IT" altLang="it-IT" sz="2400" b="1" u="sng" dirty="0" smtClean="0">
                <a:solidFill>
                  <a:srgbClr val="00B0F0"/>
                </a:solidFill>
              </a:rPr>
              <a:t>Formazione</a:t>
            </a:r>
            <a:endParaRPr lang="it-IT" altLang="it-IT" sz="2400" b="1" u="sng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94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8857" y="-1"/>
            <a:ext cx="1005144" cy="525565"/>
          </a:xfrm>
          <a:prstGeom prst="rect">
            <a:avLst/>
          </a:prstGeom>
        </p:spPr>
      </p:pic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0" y="0"/>
            <a:ext cx="8138857" cy="523220"/>
          </a:xfrm>
          <a:noFill/>
          <a:ln w="9525" cap="flat" cmpd="sng" algn="ctr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it-IT" sz="2800" b="1" i="1" dirty="0" smtClean="0">
                <a:solidFill>
                  <a:srgbClr val="376092"/>
                </a:solidFill>
                <a:latin typeface="GillSansMT-Bold"/>
                <a:ea typeface="+mn-ea"/>
                <a:cs typeface="+mn-cs"/>
              </a:rPr>
              <a:t>Di cosa parliamo?</a:t>
            </a:r>
            <a:endParaRPr lang="it-IT" sz="2800" b="1" i="1" dirty="0">
              <a:solidFill>
                <a:srgbClr val="376092"/>
              </a:solidFill>
              <a:latin typeface="GillSansMT-Bold"/>
              <a:ea typeface="+mn-ea"/>
              <a:cs typeface="+mn-cs"/>
            </a:endParaRP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>
          <a:xfrm>
            <a:off x="6553200" y="6339568"/>
            <a:ext cx="2133600" cy="365125"/>
          </a:xfrm>
        </p:spPr>
        <p:txBody>
          <a:bodyPr/>
          <a:lstStyle/>
          <a:p>
            <a:pPr>
              <a:defRPr/>
            </a:pPr>
            <a:fld id="{EC18C1A7-457E-46AA-8508-C8B4A9A3AEFD}" type="slidenum">
              <a:rPr lang="it-IT" altLang="it-IT" smtClean="0"/>
              <a:pPr>
                <a:defRPr/>
              </a:pPr>
              <a:t>2</a:t>
            </a:fld>
            <a:endParaRPr lang="it-IT" altLang="it-IT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>
          <a:xfrm>
            <a:off x="2591780" y="6339567"/>
            <a:ext cx="3960440" cy="365125"/>
          </a:xfrm>
        </p:spPr>
        <p:txBody>
          <a:bodyPr/>
          <a:lstStyle/>
          <a:p>
            <a:pPr>
              <a:defRPr/>
            </a:pPr>
            <a:r>
              <a:rPr lang="it-IT" altLang="it-IT" dirty="0" smtClean="0"/>
              <a:t>Comitato Termotecnico Italiano - CTI - www.cti2000.it</a:t>
            </a:r>
            <a:endParaRPr lang="it-IT" altLang="it-IT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3453" y="711784"/>
            <a:ext cx="2310516" cy="1538803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1572" y="711784"/>
            <a:ext cx="2147619" cy="1752458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3493195"/>
            <a:ext cx="2789810" cy="1813376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5246" y="1314543"/>
            <a:ext cx="1872087" cy="1872087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3956" y="2872591"/>
            <a:ext cx="3780597" cy="2697224"/>
          </a:xfrm>
          <a:prstGeom prst="rect">
            <a:avLst/>
          </a:prstGeom>
        </p:spPr>
      </p:pic>
      <p:sp>
        <p:nvSpPr>
          <p:cNvPr id="5" name="Freccia a destra 4"/>
          <p:cNvSpPr/>
          <p:nvPr/>
        </p:nvSpPr>
        <p:spPr>
          <a:xfrm rot="6165231">
            <a:off x="6432785" y="2406696"/>
            <a:ext cx="643299" cy="523443"/>
          </a:xfrm>
          <a:prstGeom prst="rightArrow">
            <a:avLst/>
          </a:prstGeom>
          <a:gradFill>
            <a:gsLst>
              <a:gs pos="0">
                <a:srgbClr val="FF0000"/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rgbClr val="FFFF00"/>
              </a:gs>
            </a:gsLst>
            <a:lin ang="0" scaled="1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ccia a destra 14"/>
          <p:cNvSpPr/>
          <p:nvPr/>
        </p:nvSpPr>
        <p:spPr>
          <a:xfrm>
            <a:off x="3833418" y="4060654"/>
            <a:ext cx="734292" cy="498418"/>
          </a:xfrm>
          <a:prstGeom prst="rightArrow">
            <a:avLst/>
          </a:prstGeom>
          <a:gradFill>
            <a:gsLst>
              <a:gs pos="0">
                <a:srgbClr val="FF0000"/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rgbClr val="FFFF00"/>
              </a:gs>
            </a:gsLst>
            <a:lin ang="0" scaled="1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Freccia a destra 15"/>
          <p:cNvSpPr/>
          <p:nvPr/>
        </p:nvSpPr>
        <p:spPr>
          <a:xfrm rot="966950">
            <a:off x="2827632" y="2813984"/>
            <a:ext cx="990401" cy="498418"/>
          </a:xfrm>
          <a:prstGeom prst="rightArrow">
            <a:avLst/>
          </a:prstGeom>
          <a:gradFill>
            <a:gsLst>
              <a:gs pos="0">
                <a:srgbClr val="FF0000"/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rgbClr val="FFFF00"/>
              </a:gs>
            </a:gsLst>
            <a:lin ang="0" scaled="1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Freccia a destra 16"/>
          <p:cNvSpPr/>
          <p:nvPr/>
        </p:nvSpPr>
        <p:spPr>
          <a:xfrm rot="4517781">
            <a:off x="4502269" y="2233607"/>
            <a:ext cx="583717" cy="523443"/>
          </a:xfrm>
          <a:prstGeom prst="rightArrow">
            <a:avLst/>
          </a:prstGeom>
          <a:gradFill>
            <a:gsLst>
              <a:gs pos="0">
                <a:srgbClr val="FF0000"/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rgbClr val="FFFF00"/>
              </a:gs>
            </a:gsLst>
            <a:lin ang="0" scaled="1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2438513" y="5572963"/>
            <a:ext cx="4929555" cy="64633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73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it-IT" sz="3600" b="1" i="1" dirty="0" smtClean="0">
                <a:solidFill>
                  <a:srgbClr val="FF0000"/>
                </a:solidFill>
              </a:rPr>
              <a:t>Di strumenti di lavoro</a:t>
            </a:r>
          </a:p>
        </p:txBody>
      </p:sp>
    </p:spTree>
    <p:extLst>
      <p:ext uri="{BB962C8B-B14F-4D97-AF65-F5344CB8AC3E}">
        <p14:creationId xmlns:p14="http://schemas.microsoft.com/office/powerpoint/2010/main" val="330642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it-IT" smtClean="0"/>
              <a:t>Comitato Termotecnico Italiano - CTI - www.cti2000.it</a:t>
            </a:r>
            <a:endParaRPr lang="it-IT" alt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18C1A7-457E-46AA-8508-C8B4A9A3AEFD}" type="slidenum">
              <a:rPr lang="it-IT" altLang="it-IT" smtClean="0"/>
              <a:pPr>
                <a:defRPr/>
              </a:pPr>
              <a:t>3</a:t>
            </a:fld>
            <a:endParaRPr lang="it-IT" altLang="it-IT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Ma gli strumenti devono essere …</a:t>
            </a:r>
            <a:endParaRPr lang="it-IT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44208" y="1117797"/>
            <a:ext cx="2524439" cy="1516254"/>
          </a:xfrm>
        </p:spPr>
      </p:pic>
      <p:pic>
        <p:nvPicPr>
          <p:cNvPr id="14" name="Immagine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8245" y="3534133"/>
            <a:ext cx="3391183" cy="2777596"/>
          </a:xfrm>
          <a:prstGeom prst="rect">
            <a:avLst/>
          </a:prstGeom>
        </p:spPr>
      </p:pic>
      <p:sp>
        <p:nvSpPr>
          <p:cNvPr id="15" name="Freccia a destra 14"/>
          <p:cNvSpPr/>
          <p:nvPr/>
        </p:nvSpPr>
        <p:spPr>
          <a:xfrm>
            <a:off x="3923928" y="4025177"/>
            <a:ext cx="2906988" cy="1576110"/>
          </a:xfrm>
          <a:prstGeom prst="rightArrow">
            <a:avLst>
              <a:gd name="adj1" fmla="val 50000"/>
              <a:gd name="adj2" fmla="val 48610"/>
            </a:avLst>
          </a:prstGeom>
          <a:gradFill flip="none" rotWithShape="1">
            <a:gsLst>
              <a:gs pos="0">
                <a:srgbClr val="FF0000"/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rgbClr val="00B05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0" rtlCol="0" anchor="ctr"/>
          <a:lstStyle/>
          <a:p>
            <a:pPr algn="ctr"/>
            <a:r>
              <a:rPr lang="it-IT" sz="2800" b="1" dirty="0" smtClean="0"/>
              <a:t>… commisurati alle necessità … </a:t>
            </a: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04" y="767610"/>
            <a:ext cx="3695458" cy="2511727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8948" y="3779655"/>
            <a:ext cx="1550366" cy="2067155"/>
          </a:xfrm>
          <a:prstGeom prst="rect">
            <a:avLst/>
          </a:prstGeom>
        </p:spPr>
      </p:pic>
      <p:sp>
        <p:nvSpPr>
          <p:cNvPr id="11" name="Freccia a destra 10"/>
          <p:cNvSpPr/>
          <p:nvPr/>
        </p:nvSpPr>
        <p:spPr>
          <a:xfrm>
            <a:off x="3347864" y="1179226"/>
            <a:ext cx="3096344" cy="1677316"/>
          </a:xfrm>
          <a:prstGeom prst="rightArrow">
            <a:avLst/>
          </a:prstGeom>
          <a:gradFill flip="none" rotWithShape="1">
            <a:gsLst>
              <a:gs pos="0">
                <a:srgbClr val="FF0000"/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rgbClr val="00B05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0" rtlCol="0" anchor="ctr"/>
          <a:lstStyle/>
          <a:p>
            <a:pPr algn="ctr"/>
            <a:r>
              <a:rPr lang="it-IT" sz="2800" b="1" dirty="0"/>
              <a:t>a</a:t>
            </a:r>
            <a:r>
              <a:rPr lang="it-IT" sz="2800" b="1" dirty="0" smtClean="0"/>
              <a:t>l posto giusto …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347720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magin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5015" y="634057"/>
            <a:ext cx="2849670" cy="2019195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4"/>
          <a:srcRect l="25160" r="20841"/>
          <a:stretch/>
        </p:blipFill>
        <p:spPr>
          <a:xfrm>
            <a:off x="2489729" y="484652"/>
            <a:ext cx="2332429" cy="3239530"/>
          </a:xfrm>
          <a:prstGeom prst="rect">
            <a:avLst/>
          </a:prstGeom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it-IT" smtClean="0"/>
              <a:t>Comitato Termotecnico Italiano - CTI - www.cti2000.it</a:t>
            </a:r>
            <a:endParaRPr lang="it-IT" alt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18C1A7-457E-46AA-8508-C8B4A9A3AEFD}" type="slidenum">
              <a:rPr lang="it-IT" altLang="it-IT" smtClean="0"/>
              <a:pPr>
                <a:defRPr/>
              </a:pPr>
              <a:t>4</a:t>
            </a:fld>
            <a:endParaRPr lang="it-IT" altLang="it-IT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0" y="-12750"/>
            <a:ext cx="8138857" cy="523220"/>
          </a:xfrm>
        </p:spPr>
        <p:txBody>
          <a:bodyPr/>
          <a:lstStyle/>
          <a:p>
            <a:r>
              <a:rPr lang="it-IT" dirty="0" smtClean="0"/>
              <a:t>ed in particolare</a:t>
            </a:r>
            <a:r>
              <a:rPr lang="it-IT" dirty="0" smtClean="0"/>
              <a:t> </a:t>
            </a:r>
            <a:r>
              <a:rPr lang="it-IT" dirty="0" smtClean="0"/>
              <a:t>devono essere …</a:t>
            </a:r>
            <a:endParaRPr lang="it-IT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3418" y="2808634"/>
            <a:ext cx="2649041" cy="1892172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5638" y="631420"/>
            <a:ext cx="2762250" cy="2333625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2308" y="2472202"/>
            <a:ext cx="3633366" cy="1744143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47572" y="4640482"/>
            <a:ext cx="2591285" cy="1727523"/>
          </a:xfrm>
          <a:prstGeom prst="rect">
            <a:avLst/>
          </a:prstGeom>
        </p:spPr>
      </p:pic>
      <p:sp>
        <p:nvSpPr>
          <p:cNvPr id="12" name="Freccia a destra 11"/>
          <p:cNvSpPr/>
          <p:nvPr/>
        </p:nvSpPr>
        <p:spPr>
          <a:xfrm>
            <a:off x="3496440" y="2215642"/>
            <a:ext cx="2772262" cy="2091830"/>
          </a:xfrm>
          <a:prstGeom prst="rightArrow">
            <a:avLst/>
          </a:prstGeom>
          <a:gradFill flip="none" rotWithShape="1">
            <a:gsLst>
              <a:gs pos="0">
                <a:srgbClr val="FF0000"/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rgbClr val="00B05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0" rtlCol="0" anchor="ctr"/>
          <a:lstStyle/>
          <a:p>
            <a:pPr algn="ctr"/>
            <a:r>
              <a:rPr lang="it-IT" sz="2800" b="1" dirty="0" smtClean="0"/>
              <a:t>…. utilizzati da chi li conosce.</a:t>
            </a:r>
            <a:endParaRPr lang="it-IT" sz="2800" b="1"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108605" y="4232655"/>
            <a:ext cx="2686050" cy="2543175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41544" y="4088081"/>
            <a:ext cx="2410398" cy="212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46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it-IT" smtClean="0"/>
              <a:t>Comitato Termotecnico Italiano - CTI - www.cti2000.it</a:t>
            </a:r>
            <a:endParaRPr lang="it-IT" alt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18C1A7-457E-46AA-8508-C8B4A9A3AEFD}" type="slidenum">
              <a:rPr lang="it-IT" altLang="it-IT" smtClean="0"/>
              <a:pPr>
                <a:defRPr/>
              </a:pPr>
              <a:t>5</a:t>
            </a:fld>
            <a:endParaRPr lang="it-IT" altLang="it-IT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0" y="-12750"/>
            <a:ext cx="8138857" cy="461665"/>
          </a:xfrm>
        </p:spPr>
        <p:txBody>
          <a:bodyPr/>
          <a:lstStyle/>
          <a:p>
            <a:r>
              <a:rPr lang="it-IT" sz="2400" dirty="0" smtClean="0"/>
              <a:t>Una possibile soluzione è data dalle </a:t>
            </a:r>
            <a:r>
              <a:rPr lang="it-IT" sz="2400" dirty="0" smtClean="0">
                <a:solidFill>
                  <a:srgbClr val="FF0000"/>
                </a:solidFill>
              </a:rPr>
              <a:t>norme tecniche</a:t>
            </a:r>
            <a:endParaRPr lang="it-IT" sz="2400" dirty="0">
              <a:solidFill>
                <a:srgbClr val="FF0000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728" y="1181507"/>
            <a:ext cx="4727448" cy="373380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892597" y="5227879"/>
            <a:ext cx="75023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it-IT" sz="2800" b="0" dirty="0" smtClean="0"/>
              <a:t>….. ma per poterle usare occorre conoscerle!!</a:t>
            </a: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88707">
            <a:off x="349691" y="828968"/>
            <a:ext cx="1440160" cy="2219891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072820">
            <a:off x="444141" y="2685938"/>
            <a:ext cx="1440160" cy="2219891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317795">
            <a:off x="7246894" y="618505"/>
            <a:ext cx="1440160" cy="2219891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98091">
            <a:off x="7215476" y="2259841"/>
            <a:ext cx="1440160" cy="221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28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B842A31-0E45-4162-971C-E166E1CF0700}" type="slidenum">
              <a:rPr lang="it-IT" altLang="it-IT" sz="1400" smtClean="0">
                <a:solidFill>
                  <a:schemeClr val="tx1"/>
                </a:solidFill>
              </a:rPr>
              <a:pPr>
                <a:spcBef>
                  <a:spcPct val="0"/>
                </a:spcBef>
              </a:pPr>
              <a:t>6</a:t>
            </a:fld>
            <a:endParaRPr lang="it-IT" altLang="it-IT" sz="1400" smtClean="0">
              <a:solidFill>
                <a:schemeClr val="tx1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2242964"/>
            <a:ext cx="4324350" cy="2623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it-IT" sz="2800" b="1" dirty="0" smtClean="0">
                <a:solidFill>
                  <a:srgbClr val="FF0000"/>
                </a:solidFill>
                <a:latin typeface="+mj-lt"/>
              </a:rPr>
              <a:t>Regola Tecnica</a:t>
            </a:r>
          </a:p>
          <a:p>
            <a:pPr eaLnBrk="1" hangingPunct="1">
              <a:defRPr/>
            </a:pPr>
            <a:r>
              <a:rPr lang="it-IT" sz="2400" dirty="0" smtClean="0">
                <a:latin typeface="+mj-lt"/>
              </a:rPr>
              <a:t>Obbligatoria - </a:t>
            </a:r>
            <a:r>
              <a:rPr lang="it-IT" sz="2400" b="1" dirty="0" smtClean="0">
                <a:solidFill>
                  <a:srgbClr val="FF0000"/>
                </a:solidFill>
                <a:latin typeface="+mj-lt"/>
              </a:rPr>
              <a:t>Cogente</a:t>
            </a:r>
          </a:p>
          <a:p>
            <a:pPr eaLnBrk="1" hangingPunct="1">
              <a:defRPr/>
            </a:pPr>
            <a:r>
              <a:rPr lang="it-IT" sz="2400" dirty="0" smtClean="0">
                <a:latin typeface="+mj-lt"/>
              </a:rPr>
              <a:t>Basata sul concetto di </a:t>
            </a:r>
            <a:r>
              <a:rPr lang="it-IT" sz="2400" b="1" dirty="0" smtClean="0">
                <a:solidFill>
                  <a:srgbClr val="FF0000"/>
                </a:solidFill>
                <a:latin typeface="+mj-lt"/>
              </a:rPr>
              <a:t>rappresentanza</a:t>
            </a:r>
          </a:p>
          <a:p>
            <a:pPr eaLnBrk="1" hangingPunct="1">
              <a:defRPr/>
            </a:pPr>
            <a:r>
              <a:rPr lang="it-IT" sz="2400" dirty="0" smtClean="0">
                <a:latin typeface="+mj-lt"/>
              </a:rPr>
              <a:t>Strumento di </a:t>
            </a:r>
            <a:r>
              <a:rPr lang="it-IT" sz="2400" b="1" dirty="0" smtClean="0">
                <a:solidFill>
                  <a:srgbClr val="FF0000"/>
                </a:solidFill>
                <a:latin typeface="+mj-lt"/>
              </a:rPr>
              <a:t>regolazione </a:t>
            </a:r>
            <a:r>
              <a:rPr lang="it-IT" sz="2400" dirty="0" smtClean="0">
                <a:latin typeface="+mj-lt"/>
              </a:rPr>
              <a:t>del mercato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704779" y="2204864"/>
            <a:ext cx="4403725" cy="2661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it-IT" sz="2800" b="1" dirty="0" smtClean="0">
                <a:solidFill>
                  <a:srgbClr val="FF0000"/>
                </a:solidFill>
                <a:latin typeface="+mj-lt"/>
              </a:rPr>
              <a:t>Norma Tecnica</a:t>
            </a:r>
          </a:p>
          <a:p>
            <a:pPr eaLnBrk="1" hangingPunct="1">
              <a:defRPr/>
            </a:pPr>
            <a:r>
              <a:rPr lang="it-IT" sz="2400" dirty="0" smtClean="0">
                <a:latin typeface="+mj-lt"/>
              </a:rPr>
              <a:t>Prevalentemente </a:t>
            </a:r>
            <a:r>
              <a:rPr lang="it-IT" sz="2400" b="1" dirty="0" smtClean="0">
                <a:solidFill>
                  <a:srgbClr val="FF0000"/>
                </a:solidFill>
                <a:latin typeface="+mj-lt"/>
              </a:rPr>
              <a:t>volontaria</a:t>
            </a:r>
          </a:p>
          <a:p>
            <a:pPr eaLnBrk="1" hangingPunct="1">
              <a:defRPr/>
            </a:pPr>
            <a:r>
              <a:rPr lang="it-IT" sz="2400" dirty="0" smtClean="0">
                <a:latin typeface="+mj-lt"/>
              </a:rPr>
              <a:t>Basata sul concetto di </a:t>
            </a:r>
            <a:r>
              <a:rPr lang="it-IT" sz="2400" b="1" dirty="0" smtClean="0">
                <a:solidFill>
                  <a:srgbClr val="FF0000"/>
                </a:solidFill>
                <a:latin typeface="+mj-lt"/>
              </a:rPr>
              <a:t>consenso</a:t>
            </a:r>
          </a:p>
          <a:p>
            <a:pPr eaLnBrk="1" hangingPunct="1">
              <a:defRPr/>
            </a:pPr>
            <a:r>
              <a:rPr lang="it-IT" sz="2400" dirty="0" smtClean="0">
                <a:latin typeface="+mj-lt"/>
              </a:rPr>
              <a:t>Strumento di </a:t>
            </a:r>
            <a:r>
              <a:rPr lang="it-IT" sz="2400" b="1" dirty="0" smtClean="0">
                <a:solidFill>
                  <a:srgbClr val="FF0000"/>
                </a:solidFill>
                <a:latin typeface="+mj-lt"/>
              </a:rPr>
              <a:t>trasferimento</a:t>
            </a:r>
            <a:r>
              <a:rPr lang="it-IT" sz="2400" dirty="0" smtClean="0">
                <a:latin typeface="+mj-lt"/>
              </a:rPr>
              <a:t> tecnologico /</a:t>
            </a:r>
            <a:r>
              <a:rPr lang="it-IT" sz="2400" dirty="0">
                <a:latin typeface="+mj-lt"/>
              </a:rPr>
              <a:t> </a:t>
            </a:r>
            <a:r>
              <a:rPr lang="it-IT" sz="2400" dirty="0" smtClean="0">
                <a:latin typeface="+mj-lt"/>
              </a:rPr>
              <a:t>Stato dell’arte</a:t>
            </a:r>
          </a:p>
        </p:txBody>
      </p:sp>
      <p:pic>
        <p:nvPicPr>
          <p:cNvPr id="1024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163" y="620688"/>
            <a:ext cx="4040187" cy="140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magin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3800" y="620688"/>
            <a:ext cx="329882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0" y="-12750"/>
            <a:ext cx="8138857" cy="461665"/>
          </a:xfrm>
        </p:spPr>
        <p:txBody>
          <a:bodyPr/>
          <a:lstStyle/>
          <a:p>
            <a:r>
              <a:rPr lang="it-IT" altLang="it-IT" sz="2400" dirty="0" smtClean="0"/>
              <a:t>Legislazione e normazione tecnica</a:t>
            </a:r>
          </a:p>
        </p:txBody>
      </p:sp>
      <p:sp>
        <p:nvSpPr>
          <p:cNvPr id="3" name="Freccia a inversione 2"/>
          <p:cNvSpPr/>
          <p:nvPr/>
        </p:nvSpPr>
        <p:spPr>
          <a:xfrm rot="10800000">
            <a:off x="2195736" y="4797152"/>
            <a:ext cx="4608512" cy="648072"/>
          </a:xfrm>
          <a:prstGeom prst="uturnArrow">
            <a:avLst>
              <a:gd name="adj1" fmla="val 49420"/>
              <a:gd name="adj2" fmla="val 18906"/>
              <a:gd name="adj3" fmla="val 28772"/>
              <a:gd name="adj4" fmla="val 54063"/>
              <a:gd name="adj5" fmla="val 100000"/>
            </a:avLst>
          </a:prstGeom>
          <a:gradFill flip="none" rotWithShape="1">
            <a:gsLst>
              <a:gs pos="0">
                <a:srgbClr val="FF0000"/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rgbClr val="00B05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0" rtlCol="0" anchor="ctr"/>
          <a:lstStyle/>
          <a:p>
            <a:pPr algn="ctr"/>
            <a:endParaRPr lang="it-IT" sz="2000" b="1"/>
          </a:p>
        </p:txBody>
      </p:sp>
      <p:sp>
        <p:nvSpPr>
          <p:cNvPr id="4" name="CasellaDiTesto 3"/>
          <p:cNvSpPr txBox="1"/>
          <p:nvPr/>
        </p:nvSpPr>
        <p:spPr>
          <a:xfrm>
            <a:off x="3873356" y="5136304"/>
            <a:ext cx="127470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it-IT" sz="1600" b="1" i="1" dirty="0" smtClean="0">
                <a:solidFill>
                  <a:schemeClr val="bg1"/>
                </a:solidFill>
                <a:latin typeface="+mn-lt"/>
              </a:rPr>
              <a:t>In alcuni casi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6759" y="5567745"/>
            <a:ext cx="5156453" cy="1179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21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it-IT" dirty="0" smtClean="0"/>
              <a:t>Comitato Termotecnico Italiano - CTI - www.cti2000.it</a:t>
            </a:r>
            <a:endParaRPr lang="it-IT" alt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18C1A7-457E-46AA-8508-C8B4A9A3AEFD}" type="slidenum">
              <a:rPr lang="it-IT" altLang="it-IT" smtClean="0"/>
              <a:pPr>
                <a:defRPr/>
              </a:pPr>
              <a:t>7</a:t>
            </a:fld>
            <a:endParaRPr lang="it-IT" altLang="it-IT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Sistema </a:t>
            </a:r>
            <a:r>
              <a:rPr lang="it-IT" dirty="0" smtClean="0"/>
              <a:t>UNI-Enti Federati</a:t>
            </a:r>
            <a:endParaRPr lang="it-IT" dirty="0"/>
          </a:p>
        </p:txBody>
      </p:sp>
      <p:sp>
        <p:nvSpPr>
          <p:cNvPr id="6" name="Oval 64"/>
          <p:cNvSpPr>
            <a:spLocks noChangeArrowheads="1"/>
          </p:cNvSpPr>
          <p:nvPr/>
        </p:nvSpPr>
        <p:spPr bwMode="auto">
          <a:xfrm>
            <a:off x="3635375" y="3414713"/>
            <a:ext cx="2344738" cy="1022350"/>
          </a:xfrm>
          <a:prstGeom prst="ellipse">
            <a:avLst/>
          </a:prstGeom>
          <a:solidFill>
            <a:schemeClr val="bg1"/>
          </a:solidFill>
          <a:ln w="158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it-IT" altLang="it-IT" sz="2400">
              <a:solidFill>
                <a:schemeClr val="tx1"/>
              </a:solidFill>
            </a:endParaRPr>
          </a:p>
        </p:txBody>
      </p:sp>
      <p:pic>
        <p:nvPicPr>
          <p:cNvPr id="7" name="Immagine 3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650" y="1290638"/>
            <a:ext cx="3376613" cy="2066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9" descr="europ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9813" y="684213"/>
            <a:ext cx="2916237" cy="2311400"/>
          </a:xfrm>
          <a:prstGeom prst="rect">
            <a:avLst/>
          </a:prstGeom>
          <a:noFill/>
          <a:ln w="1905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9" descr="ISO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2813" y="1319213"/>
            <a:ext cx="129540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4513" y="4883150"/>
            <a:ext cx="908050" cy="1330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Immagine 3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2075" y="3644900"/>
            <a:ext cx="1811338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3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9813" y="687388"/>
            <a:ext cx="172085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magine 42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8138" y="3467100"/>
            <a:ext cx="1423987" cy="492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magine 43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9913" y="4248150"/>
            <a:ext cx="1423987" cy="720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magine 4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5863" y="5207000"/>
            <a:ext cx="1425575" cy="519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magine 4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1113" y="3357563"/>
            <a:ext cx="1423987" cy="342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magine 4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3338" y="4179888"/>
            <a:ext cx="1428750" cy="560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magine 4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8338" y="5207000"/>
            <a:ext cx="1609725" cy="360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AutoShape 78"/>
          <p:cNvSpPr>
            <a:spLocks noChangeArrowheads="1"/>
          </p:cNvSpPr>
          <p:nvPr/>
        </p:nvSpPr>
        <p:spPr bwMode="auto">
          <a:xfrm rot="-2062529">
            <a:off x="3463925" y="4324350"/>
            <a:ext cx="344488" cy="249238"/>
          </a:xfrm>
          <a:prstGeom prst="leftRightArrow">
            <a:avLst>
              <a:gd name="adj1" fmla="val 29333"/>
              <a:gd name="adj2" fmla="val 34433"/>
            </a:avLst>
          </a:prstGeom>
          <a:solidFill>
            <a:srgbClr val="26579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it-IT" altLang="it-IT" sz="2400">
              <a:solidFill>
                <a:schemeClr val="tx1"/>
              </a:solidFill>
            </a:endParaRPr>
          </a:p>
        </p:txBody>
      </p:sp>
      <p:sp>
        <p:nvSpPr>
          <p:cNvPr id="21" name="Freccia angolare bidirezionale 20"/>
          <p:cNvSpPr/>
          <p:nvPr/>
        </p:nvSpPr>
        <p:spPr>
          <a:xfrm rot="10800000" flipH="1">
            <a:off x="3924300" y="1771650"/>
            <a:ext cx="647700" cy="1458913"/>
          </a:xfrm>
          <a:prstGeom prst="leftUpArrow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22" name="Freccia angolare bidirezionale 21"/>
          <p:cNvSpPr/>
          <p:nvPr/>
        </p:nvSpPr>
        <p:spPr>
          <a:xfrm rot="10800000">
            <a:off x="5003800" y="1771650"/>
            <a:ext cx="647700" cy="1458913"/>
          </a:xfrm>
          <a:prstGeom prst="leftUpArrow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23" name="AutoShape 78"/>
          <p:cNvSpPr>
            <a:spLocks noChangeArrowheads="1"/>
          </p:cNvSpPr>
          <p:nvPr/>
        </p:nvSpPr>
        <p:spPr bwMode="auto">
          <a:xfrm rot="-619560">
            <a:off x="5895975" y="3413125"/>
            <a:ext cx="346075" cy="250825"/>
          </a:xfrm>
          <a:prstGeom prst="leftRightArrow">
            <a:avLst>
              <a:gd name="adj1" fmla="val 29333"/>
              <a:gd name="adj2" fmla="val 34372"/>
            </a:avLst>
          </a:prstGeom>
          <a:solidFill>
            <a:srgbClr val="26579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it-IT" altLang="it-IT" sz="2400">
              <a:solidFill>
                <a:schemeClr val="tx1"/>
              </a:solidFill>
            </a:endParaRPr>
          </a:p>
        </p:txBody>
      </p:sp>
      <p:sp>
        <p:nvSpPr>
          <p:cNvPr id="24" name="AutoShape 78"/>
          <p:cNvSpPr>
            <a:spLocks noChangeArrowheads="1"/>
          </p:cNvSpPr>
          <p:nvPr/>
        </p:nvSpPr>
        <p:spPr bwMode="auto">
          <a:xfrm rot="756450">
            <a:off x="3162300" y="3625850"/>
            <a:ext cx="344488" cy="249238"/>
          </a:xfrm>
          <a:prstGeom prst="leftRightArrow">
            <a:avLst>
              <a:gd name="adj1" fmla="val 29333"/>
              <a:gd name="adj2" fmla="val 34433"/>
            </a:avLst>
          </a:prstGeom>
          <a:solidFill>
            <a:srgbClr val="26579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it-IT" altLang="it-IT" sz="2400">
              <a:solidFill>
                <a:schemeClr val="tx1"/>
              </a:solidFill>
            </a:endParaRPr>
          </a:p>
        </p:txBody>
      </p:sp>
      <p:sp>
        <p:nvSpPr>
          <p:cNvPr id="25" name="AutoShape 78"/>
          <p:cNvSpPr>
            <a:spLocks noChangeArrowheads="1"/>
          </p:cNvSpPr>
          <p:nvPr/>
        </p:nvSpPr>
        <p:spPr bwMode="auto">
          <a:xfrm rot="-7354753">
            <a:off x="5563394" y="4645819"/>
            <a:ext cx="344487" cy="250825"/>
          </a:xfrm>
          <a:prstGeom prst="leftRightArrow">
            <a:avLst>
              <a:gd name="adj1" fmla="val 29333"/>
              <a:gd name="adj2" fmla="val 34215"/>
            </a:avLst>
          </a:prstGeom>
          <a:solidFill>
            <a:srgbClr val="26579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it-IT" altLang="it-IT" sz="2400">
              <a:solidFill>
                <a:schemeClr val="tx1"/>
              </a:solidFill>
            </a:endParaRPr>
          </a:p>
        </p:txBody>
      </p:sp>
      <p:sp>
        <p:nvSpPr>
          <p:cNvPr id="26" name="AutoShape 78"/>
          <p:cNvSpPr>
            <a:spLocks noChangeArrowheads="1"/>
          </p:cNvSpPr>
          <p:nvPr/>
        </p:nvSpPr>
        <p:spPr bwMode="auto">
          <a:xfrm rot="-3292033">
            <a:off x="3752056" y="4806157"/>
            <a:ext cx="346075" cy="249238"/>
          </a:xfrm>
          <a:prstGeom prst="leftRightArrow">
            <a:avLst>
              <a:gd name="adj1" fmla="val 29333"/>
              <a:gd name="adj2" fmla="val 34591"/>
            </a:avLst>
          </a:prstGeom>
          <a:solidFill>
            <a:srgbClr val="26579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it-IT" altLang="it-IT" sz="2400">
              <a:solidFill>
                <a:schemeClr val="tx1"/>
              </a:solidFill>
            </a:endParaRPr>
          </a:p>
        </p:txBody>
      </p:sp>
      <p:sp>
        <p:nvSpPr>
          <p:cNvPr id="27" name="AutoShape 78"/>
          <p:cNvSpPr>
            <a:spLocks noChangeArrowheads="1"/>
          </p:cNvSpPr>
          <p:nvPr/>
        </p:nvSpPr>
        <p:spPr bwMode="auto">
          <a:xfrm rot="1846953">
            <a:off x="5922963" y="4137025"/>
            <a:ext cx="346075" cy="249238"/>
          </a:xfrm>
          <a:prstGeom prst="leftRightArrow">
            <a:avLst>
              <a:gd name="adj1" fmla="val 29333"/>
              <a:gd name="adj2" fmla="val 34591"/>
            </a:avLst>
          </a:prstGeom>
          <a:solidFill>
            <a:srgbClr val="26579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it-IT" altLang="it-IT" sz="2400">
              <a:solidFill>
                <a:schemeClr val="tx1"/>
              </a:solidFill>
            </a:endParaRPr>
          </a:p>
        </p:txBody>
      </p:sp>
      <p:sp>
        <p:nvSpPr>
          <p:cNvPr id="28" name="AutoShape 78"/>
          <p:cNvSpPr>
            <a:spLocks noChangeArrowheads="1"/>
          </p:cNvSpPr>
          <p:nvPr/>
        </p:nvSpPr>
        <p:spPr bwMode="auto">
          <a:xfrm rot="-5400000">
            <a:off x="4693444" y="4534694"/>
            <a:ext cx="346075" cy="249237"/>
          </a:xfrm>
          <a:prstGeom prst="leftRightArrow">
            <a:avLst>
              <a:gd name="adj1" fmla="val 29333"/>
              <a:gd name="adj2" fmla="val 3459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it-IT" altLang="it-IT" sz="2400">
              <a:solidFill>
                <a:schemeClr val="tx1"/>
              </a:solidFill>
            </a:endParaRPr>
          </a:p>
        </p:txBody>
      </p:sp>
      <p:sp>
        <p:nvSpPr>
          <p:cNvPr id="29" name="Freccia bidirezionale orizzontale 28"/>
          <p:cNvSpPr/>
          <p:nvPr/>
        </p:nvSpPr>
        <p:spPr>
          <a:xfrm rot="10800000" flipH="1">
            <a:off x="3902075" y="1268761"/>
            <a:ext cx="1749425" cy="378887"/>
          </a:xfrm>
          <a:prstGeom prst="leftRightArrow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064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Immagin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6575" y="3997968"/>
            <a:ext cx="83978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2625725" y="2466031"/>
            <a:ext cx="3844925" cy="19081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229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 smtClean="0"/>
              <a:t>Come opera il CTI</a:t>
            </a:r>
          </a:p>
        </p:txBody>
      </p:sp>
      <p:sp>
        <p:nvSpPr>
          <p:cNvPr id="12293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ED2B334-851F-4889-923D-E55847457250}" type="slidenum">
              <a:rPr lang="it-IT" altLang="it-IT" sz="1400" smtClean="0">
                <a:solidFill>
                  <a:schemeClr val="tx1"/>
                </a:solidFill>
              </a:rPr>
              <a:pPr>
                <a:spcBef>
                  <a:spcPct val="0"/>
                </a:spcBef>
              </a:pPr>
              <a:t>8</a:t>
            </a:fld>
            <a:endParaRPr lang="it-IT" altLang="it-IT" sz="1400" smtClean="0">
              <a:solidFill>
                <a:schemeClr val="tx1"/>
              </a:solidFill>
            </a:endParaRPr>
          </a:p>
        </p:txBody>
      </p:sp>
      <p:pic>
        <p:nvPicPr>
          <p:cNvPr id="12294" name="Picture 7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"/>
          <a:stretch>
            <a:fillRect/>
          </a:stretch>
        </p:blipFill>
        <p:spPr bwMode="auto">
          <a:xfrm>
            <a:off x="4095750" y="2720031"/>
            <a:ext cx="828675" cy="95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76" descr="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0413" y="1323031"/>
            <a:ext cx="609600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Immagine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3113" y="1323031"/>
            <a:ext cx="928687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Immagine 1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7968" y="1278214"/>
            <a:ext cx="917575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Immagine 1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025" y="1258070"/>
            <a:ext cx="611188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Immagine 13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8625" y="1323031"/>
            <a:ext cx="544513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AutoShape 80"/>
          <p:cNvSpPr>
            <a:spLocks noChangeArrowheads="1"/>
          </p:cNvSpPr>
          <p:nvPr/>
        </p:nvSpPr>
        <p:spPr bwMode="auto">
          <a:xfrm rot="8330124">
            <a:off x="5708650" y="2112018"/>
            <a:ext cx="482600" cy="207963"/>
          </a:xfrm>
          <a:prstGeom prst="notchedRightArrow">
            <a:avLst>
              <a:gd name="adj1" fmla="val 50000"/>
              <a:gd name="adj2" fmla="val 28661"/>
            </a:avLst>
          </a:prstGeom>
          <a:gradFill flip="none" rotWithShape="1">
            <a:gsLst>
              <a:gs pos="0">
                <a:srgbClr val="FF0000"/>
              </a:gs>
              <a:gs pos="100000">
                <a:schemeClr val="accent5">
                  <a:lumMod val="55000"/>
                </a:schemeClr>
              </a:gs>
            </a:gsLst>
            <a:lin ang="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it-IT"/>
          </a:p>
        </p:txBody>
      </p:sp>
      <p:pic>
        <p:nvPicPr>
          <p:cNvPr id="12301" name="Picture 102" descr="SOBP%202008%20Meeting%20Pictures%20017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5763" y="2823218"/>
            <a:ext cx="995362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Picture 103" descr="Sherpas-Meeting_Cologne_21Feb3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1750" y="2823218"/>
            <a:ext cx="998538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3" name="Text Box 72"/>
          <p:cNvSpPr txBox="1">
            <a:spLocks noChangeArrowheads="1"/>
          </p:cNvSpPr>
          <p:nvPr/>
        </p:nvSpPr>
        <p:spPr bwMode="auto">
          <a:xfrm>
            <a:off x="2551113" y="4036068"/>
            <a:ext cx="17446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it-IT" sz="1600">
                <a:solidFill>
                  <a:srgbClr val="000000"/>
                </a:solidFill>
                <a:latin typeface="Calibri" panose="020F0502020204030204" pitchFamily="34" charset="0"/>
              </a:rPr>
              <a:t>Attività Consultiva</a:t>
            </a:r>
          </a:p>
        </p:txBody>
      </p:sp>
      <p:sp>
        <p:nvSpPr>
          <p:cNvPr id="20" name="AutoShape 80"/>
          <p:cNvSpPr>
            <a:spLocks noChangeArrowheads="1"/>
          </p:cNvSpPr>
          <p:nvPr/>
        </p:nvSpPr>
        <p:spPr bwMode="auto">
          <a:xfrm rot="2365324">
            <a:off x="2713038" y="2088206"/>
            <a:ext cx="482600" cy="209550"/>
          </a:xfrm>
          <a:prstGeom prst="notchedRightArrow">
            <a:avLst>
              <a:gd name="adj1" fmla="val 50000"/>
              <a:gd name="adj2" fmla="val 28661"/>
            </a:avLst>
          </a:prstGeom>
          <a:gradFill flip="none" rotWithShape="1">
            <a:gsLst>
              <a:gs pos="0">
                <a:srgbClr val="FF0000"/>
              </a:gs>
              <a:gs pos="100000">
                <a:schemeClr val="accent5">
                  <a:lumMod val="55000"/>
                </a:schemeClr>
              </a:gs>
            </a:gsLst>
            <a:lin ang="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it-IT"/>
          </a:p>
        </p:txBody>
      </p:sp>
      <p:sp>
        <p:nvSpPr>
          <p:cNvPr id="21" name="AutoShape 80"/>
          <p:cNvSpPr>
            <a:spLocks noChangeArrowheads="1"/>
          </p:cNvSpPr>
          <p:nvPr/>
        </p:nvSpPr>
        <p:spPr bwMode="auto">
          <a:xfrm rot="7932726">
            <a:off x="4980781" y="2111225"/>
            <a:ext cx="484187" cy="209550"/>
          </a:xfrm>
          <a:prstGeom prst="notchedRightArrow">
            <a:avLst>
              <a:gd name="adj1" fmla="val 50000"/>
              <a:gd name="adj2" fmla="val 28661"/>
            </a:avLst>
          </a:prstGeom>
          <a:gradFill flip="none" rotWithShape="1">
            <a:gsLst>
              <a:gs pos="0">
                <a:srgbClr val="FF0000"/>
              </a:gs>
              <a:gs pos="100000">
                <a:schemeClr val="accent5">
                  <a:lumMod val="55000"/>
                </a:schemeClr>
              </a:gs>
            </a:gsLst>
            <a:lin ang="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it-IT"/>
          </a:p>
        </p:txBody>
      </p:sp>
      <p:sp>
        <p:nvSpPr>
          <p:cNvPr id="22" name="AutoShape 80"/>
          <p:cNvSpPr>
            <a:spLocks noChangeArrowheads="1"/>
          </p:cNvSpPr>
          <p:nvPr/>
        </p:nvSpPr>
        <p:spPr bwMode="auto">
          <a:xfrm rot="5400000">
            <a:off x="4243387" y="2097731"/>
            <a:ext cx="441325" cy="215900"/>
          </a:xfrm>
          <a:prstGeom prst="notchedRightArrow">
            <a:avLst>
              <a:gd name="adj1" fmla="val 50000"/>
              <a:gd name="adj2" fmla="val 28661"/>
            </a:avLst>
          </a:prstGeom>
          <a:gradFill flip="none" rotWithShape="1">
            <a:gsLst>
              <a:gs pos="0">
                <a:srgbClr val="FF0000"/>
              </a:gs>
              <a:gs pos="100000">
                <a:schemeClr val="accent5">
                  <a:lumMod val="55000"/>
                </a:schemeClr>
              </a:gs>
            </a:gsLst>
            <a:lin ang="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it-IT"/>
          </a:p>
        </p:txBody>
      </p:sp>
      <p:sp>
        <p:nvSpPr>
          <p:cNvPr id="24" name="AutoShape 80"/>
          <p:cNvSpPr>
            <a:spLocks noChangeArrowheads="1"/>
          </p:cNvSpPr>
          <p:nvPr/>
        </p:nvSpPr>
        <p:spPr bwMode="auto">
          <a:xfrm rot="14184153" flipH="1">
            <a:off x="3561556" y="2122337"/>
            <a:ext cx="468313" cy="174625"/>
          </a:xfrm>
          <a:prstGeom prst="notchedRightArrow">
            <a:avLst>
              <a:gd name="adj1" fmla="val 50000"/>
              <a:gd name="adj2" fmla="val 28661"/>
            </a:avLst>
          </a:prstGeom>
          <a:gradFill flip="none" rotWithShape="1">
            <a:gsLst>
              <a:gs pos="0">
                <a:srgbClr val="FF0000"/>
              </a:gs>
              <a:gs pos="100000">
                <a:schemeClr val="accent5">
                  <a:lumMod val="55000"/>
                </a:schemeClr>
              </a:gs>
            </a:gsLst>
            <a:lin ang="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it-IT"/>
          </a:p>
        </p:txBody>
      </p:sp>
      <p:sp>
        <p:nvSpPr>
          <p:cNvPr id="12308" name="Text Box 72"/>
          <p:cNvSpPr txBox="1">
            <a:spLocks noChangeArrowheads="1"/>
          </p:cNvSpPr>
          <p:nvPr/>
        </p:nvSpPr>
        <p:spPr bwMode="auto">
          <a:xfrm>
            <a:off x="4789488" y="4036068"/>
            <a:ext cx="17589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it-IT" sz="1600">
                <a:solidFill>
                  <a:srgbClr val="000000"/>
                </a:solidFill>
                <a:latin typeface="Calibri" panose="020F0502020204030204" pitchFamily="34" charset="0"/>
              </a:rPr>
              <a:t>Attività Normativa</a:t>
            </a:r>
          </a:p>
        </p:txBody>
      </p:sp>
      <p:pic>
        <p:nvPicPr>
          <p:cNvPr id="12312" name="Immagine 29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0725" y="2524768"/>
            <a:ext cx="112395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AutoShape 80"/>
          <p:cNvSpPr>
            <a:spLocks noChangeArrowheads="1"/>
          </p:cNvSpPr>
          <p:nvPr/>
        </p:nvSpPr>
        <p:spPr bwMode="auto">
          <a:xfrm rot="5400000">
            <a:off x="5388769" y="3725712"/>
            <a:ext cx="327025" cy="179387"/>
          </a:xfrm>
          <a:prstGeom prst="notchedRightArrow">
            <a:avLst>
              <a:gd name="adj1" fmla="val 50000"/>
              <a:gd name="adj2" fmla="val 28661"/>
            </a:avLst>
          </a:prstGeom>
          <a:gradFill>
            <a:gsLst>
              <a:gs pos="0">
                <a:schemeClr val="accent5">
                  <a:lumMod val="50000"/>
                </a:schemeClr>
              </a:gs>
              <a:gs pos="100000">
                <a:srgbClr val="0070C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it-IT"/>
          </a:p>
        </p:txBody>
      </p:sp>
      <p:pic>
        <p:nvPicPr>
          <p:cNvPr id="12314" name="Immagine 32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613" y="4977456"/>
            <a:ext cx="10572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Freccia curva 34"/>
          <p:cNvSpPr/>
          <p:nvPr/>
        </p:nvSpPr>
        <p:spPr>
          <a:xfrm flipH="1">
            <a:off x="7204075" y="1499243"/>
            <a:ext cx="477838" cy="927100"/>
          </a:xfrm>
          <a:prstGeom prst="bentArrow">
            <a:avLst/>
          </a:prstGeom>
          <a:gradFill>
            <a:gsLst>
              <a:gs pos="0">
                <a:srgbClr val="26579B"/>
              </a:gs>
              <a:gs pos="100000">
                <a:srgbClr val="FF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it-IT"/>
          </a:p>
        </p:txBody>
      </p:sp>
      <p:sp>
        <p:nvSpPr>
          <p:cNvPr id="36" name="Freccia curva 35"/>
          <p:cNvSpPr/>
          <p:nvPr/>
        </p:nvSpPr>
        <p:spPr>
          <a:xfrm>
            <a:off x="1266825" y="1516706"/>
            <a:ext cx="477838" cy="1577975"/>
          </a:xfrm>
          <a:prstGeom prst="bentArrow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it-IT"/>
          </a:p>
        </p:txBody>
      </p:sp>
      <p:pic>
        <p:nvPicPr>
          <p:cNvPr id="12317" name="Immagine 36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72728">
            <a:off x="568325" y="4459931"/>
            <a:ext cx="1936750" cy="835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18" name="Immagine 37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273263">
            <a:off x="134938" y="3496318"/>
            <a:ext cx="2378075" cy="833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AutoShape 80"/>
          <p:cNvSpPr>
            <a:spLocks noChangeArrowheads="1"/>
          </p:cNvSpPr>
          <p:nvPr/>
        </p:nvSpPr>
        <p:spPr bwMode="auto">
          <a:xfrm rot="5400000">
            <a:off x="3305969" y="3725712"/>
            <a:ext cx="327025" cy="179387"/>
          </a:xfrm>
          <a:prstGeom prst="notchedRightArrow">
            <a:avLst>
              <a:gd name="adj1" fmla="val 50000"/>
              <a:gd name="adj2" fmla="val 28661"/>
            </a:avLst>
          </a:prstGeom>
          <a:solidFill>
            <a:schemeClr val="accent5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it-IT"/>
          </a:p>
        </p:txBody>
      </p:sp>
      <p:sp>
        <p:nvSpPr>
          <p:cNvPr id="40" name="Freccia curva 39"/>
          <p:cNvSpPr/>
          <p:nvPr/>
        </p:nvSpPr>
        <p:spPr>
          <a:xfrm rot="10800000">
            <a:off x="3054350" y="4453581"/>
            <a:ext cx="477838" cy="682625"/>
          </a:xfrm>
          <a:prstGeom prst="bentArrow">
            <a:avLst>
              <a:gd name="adj1" fmla="val 25000"/>
              <a:gd name="adj2" fmla="val 20748"/>
              <a:gd name="adj3" fmla="val 25000"/>
              <a:gd name="adj4" fmla="val 43750"/>
            </a:avLst>
          </a:prstGeom>
          <a:solidFill>
            <a:schemeClr val="accent5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it-IT"/>
          </a:p>
        </p:txBody>
      </p:sp>
      <p:sp>
        <p:nvSpPr>
          <p:cNvPr id="41" name="AutoShape 80"/>
          <p:cNvSpPr>
            <a:spLocks noChangeArrowheads="1"/>
          </p:cNvSpPr>
          <p:nvPr/>
        </p:nvSpPr>
        <p:spPr bwMode="auto">
          <a:xfrm rot="13839532" flipH="1">
            <a:off x="5888832" y="4528987"/>
            <a:ext cx="482600" cy="179387"/>
          </a:xfrm>
          <a:prstGeom prst="notchedRightArrow">
            <a:avLst>
              <a:gd name="adj1" fmla="val 50000"/>
              <a:gd name="adj2" fmla="val 28661"/>
            </a:avLst>
          </a:prstGeom>
          <a:gradFill>
            <a:gsLst>
              <a:gs pos="0">
                <a:schemeClr val="accent5">
                  <a:lumMod val="50000"/>
                </a:schemeClr>
              </a:gs>
              <a:gs pos="100000">
                <a:srgbClr val="0070C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it-IT"/>
          </a:p>
        </p:txBody>
      </p:sp>
      <p:sp>
        <p:nvSpPr>
          <p:cNvPr id="42" name="AutoShape 80"/>
          <p:cNvSpPr>
            <a:spLocks noChangeArrowheads="1"/>
          </p:cNvSpPr>
          <p:nvPr/>
        </p:nvSpPr>
        <p:spPr bwMode="auto">
          <a:xfrm rot="7175720" flipH="1">
            <a:off x="6801644" y="4494062"/>
            <a:ext cx="482600" cy="179388"/>
          </a:xfrm>
          <a:prstGeom prst="notchedRightArrow">
            <a:avLst>
              <a:gd name="adj1" fmla="val 50000"/>
              <a:gd name="adj2" fmla="val 28661"/>
            </a:avLst>
          </a:prstGeom>
          <a:gradFill>
            <a:gsLst>
              <a:gs pos="0">
                <a:schemeClr val="accent5">
                  <a:lumMod val="50000"/>
                </a:schemeClr>
              </a:gs>
              <a:gs pos="100000">
                <a:srgbClr val="0070C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1648333" y="929230"/>
            <a:ext cx="13211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it-IT" sz="1600" b="0" i="1" dirty="0" smtClean="0"/>
              <a:t>Associazioni</a:t>
            </a:r>
          </a:p>
        </p:txBody>
      </p:sp>
      <p:sp>
        <p:nvSpPr>
          <p:cNvPr id="34" name="CasellaDiTesto 33"/>
          <p:cNvSpPr txBox="1"/>
          <p:nvPr/>
        </p:nvSpPr>
        <p:spPr>
          <a:xfrm>
            <a:off x="3138133" y="783859"/>
            <a:ext cx="87876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it-IT" sz="1600" b="0" i="1" dirty="0" smtClean="0"/>
              <a:t>Ricerca</a:t>
            </a:r>
          </a:p>
        </p:txBody>
      </p:sp>
      <p:sp>
        <p:nvSpPr>
          <p:cNvPr id="37" name="CasellaDiTesto 36"/>
          <p:cNvSpPr txBox="1"/>
          <p:nvPr/>
        </p:nvSpPr>
        <p:spPr>
          <a:xfrm>
            <a:off x="4069428" y="942867"/>
            <a:ext cx="88915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it-IT" sz="1600" b="0" i="1" dirty="0" err="1" smtClean="0"/>
              <a:t>P.Amm</a:t>
            </a:r>
            <a:r>
              <a:rPr lang="it-IT" sz="1600" b="0" i="1" dirty="0" smtClean="0"/>
              <a:t>.</a:t>
            </a:r>
          </a:p>
        </p:txBody>
      </p:sp>
      <p:sp>
        <p:nvSpPr>
          <p:cNvPr id="38" name="CasellaDiTesto 37"/>
          <p:cNvSpPr txBox="1"/>
          <p:nvPr/>
        </p:nvSpPr>
        <p:spPr>
          <a:xfrm>
            <a:off x="5889877" y="923501"/>
            <a:ext cx="140294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it-IT" sz="1600" b="0" i="1" dirty="0" smtClean="0"/>
              <a:t>Professionisti</a:t>
            </a:r>
          </a:p>
        </p:txBody>
      </p:sp>
      <p:sp>
        <p:nvSpPr>
          <p:cNvPr id="43" name="CasellaDiTesto 42"/>
          <p:cNvSpPr txBox="1"/>
          <p:nvPr/>
        </p:nvSpPr>
        <p:spPr>
          <a:xfrm>
            <a:off x="4943326" y="764704"/>
            <a:ext cx="92685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it-IT" sz="1600" b="0" i="1" dirty="0" smtClean="0"/>
              <a:t>Imprese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8811" y="4884952"/>
            <a:ext cx="3581215" cy="1203503"/>
          </a:xfrm>
          <a:prstGeom prst="rect">
            <a:avLst/>
          </a:prstGeom>
        </p:spPr>
      </p:pic>
      <p:sp>
        <p:nvSpPr>
          <p:cNvPr id="44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2615771" y="6376243"/>
            <a:ext cx="3960440" cy="365125"/>
          </a:xfrm>
        </p:spPr>
        <p:txBody>
          <a:bodyPr/>
          <a:lstStyle/>
          <a:p>
            <a:pPr>
              <a:defRPr/>
            </a:pPr>
            <a:r>
              <a:rPr lang="it-IT" altLang="it-IT" dirty="0" smtClean="0"/>
              <a:t>Comitato Termotecnico Italiano - CTI - www.cti2000.it</a:t>
            </a:r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350604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2615771" y="6160219"/>
            <a:ext cx="3960440" cy="365125"/>
          </a:xfrm>
        </p:spPr>
        <p:txBody>
          <a:bodyPr/>
          <a:lstStyle/>
          <a:p>
            <a:pPr>
              <a:defRPr/>
            </a:pPr>
            <a:r>
              <a:rPr lang="it-IT" altLang="it-IT" smtClean="0"/>
              <a:t>Comitato Termotecnico Italiano - CTI - www.cti2000.it</a:t>
            </a:r>
            <a:endParaRPr lang="it-IT" alt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7740352" y="6140326"/>
            <a:ext cx="946448" cy="365125"/>
          </a:xfrm>
        </p:spPr>
        <p:txBody>
          <a:bodyPr/>
          <a:lstStyle/>
          <a:p>
            <a:pPr>
              <a:defRPr/>
            </a:pPr>
            <a:fld id="{EC18C1A7-457E-46AA-8508-C8B4A9A3AEFD}" type="slidenum">
              <a:rPr lang="it-IT" altLang="it-IT" smtClean="0"/>
              <a:pPr>
                <a:defRPr/>
              </a:pPr>
              <a:t>9</a:t>
            </a:fld>
            <a:endParaRPr lang="it-IT" altLang="it-IT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0" y="-12750"/>
            <a:ext cx="8138857" cy="507831"/>
          </a:xfrm>
        </p:spPr>
        <p:txBody>
          <a:bodyPr/>
          <a:lstStyle/>
          <a:p>
            <a:r>
              <a:rPr lang="it-IT" sz="2700" dirty="0" smtClean="0"/>
              <a:t>La normazione delle professioni non organizzate</a:t>
            </a:r>
            <a:endParaRPr lang="it-IT" sz="2700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83523" y="1124744"/>
            <a:ext cx="8424936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ü"/>
            </a:pPr>
            <a:r>
              <a:rPr lang="it-IT" sz="2000" b="1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CEN Guide 14 </a:t>
            </a:r>
            <a:r>
              <a:rPr lang="it-IT" sz="2000" dirty="0" smtClean="0">
                <a:latin typeface="+mj-lt"/>
                <a:cs typeface="Arial" pitchFamily="34" charset="0"/>
              </a:rPr>
              <a:t>«C</a:t>
            </a:r>
            <a:r>
              <a:rPr lang="en-US" sz="2000" dirty="0" err="1" smtClean="0">
                <a:latin typeface="+mj-lt"/>
                <a:cs typeface="Arial" pitchFamily="34" charset="0"/>
              </a:rPr>
              <a:t>ommon</a:t>
            </a:r>
            <a:r>
              <a:rPr lang="en-US" sz="2000" dirty="0" smtClean="0">
                <a:latin typeface="+mj-lt"/>
                <a:cs typeface="Arial" pitchFamily="34" charset="0"/>
              </a:rPr>
              <a:t> </a:t>
            </a:r>
            <a:r>
              <a:rPr lang="en-US" sz="2000" dirty="0">
                <a:latin typeface="+mj-lt"/>
                <a:cs typeface="Arial" pitchFamily="34" charset="0"/>
              </a:rPr>
              <a:t>policy guidance </a:t>
            </a:r>
            <a:r>
              <a:rPr lang="en-US" sz="2000" dirty="0" smtClean="0">
                <a:latin typeface="+mj-lt"/>
                <a:cs typeface="Arial" pitchFamily="34" charset="0"/>
              </a:rPr>
              <a:t>for addressing standardization on </a:t>
            </a:r>
            <a:r>
              <a:rPr lang="en-US" sz="2000" dirty="0">
                <a:latin typeface="+mj-lt"/>
                <a:cs typeface="Arial" pitchFamily="34" charset="0"/>
              </a:rPr>
              <a:t>qualification </a:t>
            </a:r>
            <a:r>
              <a:rPr lang="en-US" sz="2000" dirty="0" smtClean="0">
                <a:latin typeface="+mj-lt"/>
                <a:cs typeface="Arial" pitchFamily="34" charset="0"/>
              </a:rPr>
              <a:t>of professions </a:t>
            </a:r>
            <a:r>
              <a:rPr lang="en-US" sz="2000" dirty="0">
                <a:latin typeface="+mj-lt"/>
                <a:cs typeface="Arial" pitchFamily="34" charset="0"/>
              </a:rPr>
              <a:t>and </a:t>
            </a:r>
            <a:r>
              <a:rPr lang="en-US" sz="2000" dirty="0" smtClean="0">
                <a:latin typeface="+mj-lt"/>
                <a:cs typeface="Arial" pitchFamily="34" charset="0"/>
              </a:rPr>
              <a:t>personnel”</a:t>
            </a:r>
          </a:p>
          <a:p>
            <a:pPr marL="342900" indent="-342900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000" b="1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SCHEMA 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EQF</a:t>
            </a:r>
            <a:r>
              <a:rPr lang="it-IT" sz="2000" b="1" dirty="0">
                <a:solidFill>
                  <a:srgbClr val="FF0000"/>
                </a:solidFill>
                <a:latin typeface="+mj-lt"/>
                <a:cs typeface="Arial" pitchFamily="34" charset="0"/>
              </a:rPr>
              <a:t> </a:t>
            </a:r>
            <a:r>
              <a:rPr lang="it-IT" sz="2000" dirty="0" smtClean="0">
                <a:latin typeface="+mj-lt"/>
                <a:cs typeface="Arial" pitchFamily="34" charset="0"/>
              </a:rPr>
              <a:t>«Quadro europeo </a:t>
            </a:r>
            <a:r>
              <a:rPr lang="it-IT" sz="2000" dirty="0">
                <a:latin typeface="+mj-lt"/>
                <a:cs typeface="Arial" pitchFamily="34" charset="0"/>
              </a:rPr>
              <a:t>delle </a:t>
            </a:r>
            <a:r>
              <a:rPr lang="it-IT" sz="2000" dirty="0" smtClean="0">
                <a:latin typeface="+mj-lt"/>
                <a:cs typeface="Arial" pitchFamily="34" charset="0"/>
              </a:rPr>
              <a:t>qualifiche per l'apprendimento permanente» </a:t>
            </a:r>
            <a:r>
              <a:rPr lang="en-US" sz="2000" dirty="0" smtClean="0">
                <a:latin typeface="+mj-lt"/>
                <a:cs typeface="Arial" pitchFamily="34" charset="0"/>
              </a:rPr>
              <a:t>e 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ECVET</a:t>
            </a:r>
            <a:r>
              <a:rPr lang="en-US" sz="2000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 </a:t>
            </a:r>
            <a:r>
              <a:rPr lang="it-IT" sz="2000" dirty="0" smtClean="0">
                <a:latin typeface="+mj-lt"/>
                <a:cs typeface="Arial" pitchFamily="34" charset="0"/>
              </a:rPr>
              <a:t>«Sistema europeo </a:t>
            </a:r>
            <a:r>
              <a:rPr lang="it-IT" sz="2000" dirty="0">
                <a:latin typeface="+mj-lt"/>
                <a:cs typeface="Arial" pitchFamily="34" charset="0"/>
              </a:rPr>
              <a:t>di crediti per </a:t>
            </a:r>
            <a:r>
              <a:rPr lang="it-IT" sz="2000" dirty="0" smtClean="0">
                <a:latin typeface="+mj-lt"/>
                <a:cs typeface="Arial" pitchFamily="34" charset="0"/>
              </a:rPr>
              <a:t/>
            </a:r>
            <a:br>
              <a:rPr lang="it-IT" sz="2000" dirty="0" smtClean="0">
                <a:latin typeface="+mj-lt"/>
                <a:cs typeface="Arial" pitchFamily="34" charset="0"/>
              </a:rPr>
            </a:br>
            <a:r>
              <a:rPr lang="it-IT" sz="2000" dirty="0" smtClean="0">
                <a:latin typeface="+mj-lt"/>
                <a:cs typeface="Arial" pitchFamily="34" charset="0"/>
              </a:rPr>
              <a:t>l'istruzione e la </a:t>
            </a:r>
            <a:r>
              <a:rPr lang="it-IT" sz="2000" dirty="0">
                <a:latin typeface="+mj-lt"/>
                <a:cs typeface="Arial" pitchFamily="34" charset="0"/>
              </a:rPr>
              <a:t>formazione </a:t>
            </a:r>
            <a:r>
              <a:rPr lang="it-IT" sz="2000" dirty="0" smtClean="0">
                <a:latin typeface="+mj-lt"/>
                <a:cs typeface="Arial" pitchFamily="34" charset="0"/>
              </a:rPr>
              <a:t>professionale</a:t>
            </a:r>
            <a:r>
              <a:rPr lang="it-IT" sz="2000" dirty="0" smtClean="0">
                <a:cs typeface="Arial" pitchFamily="34" charset="0"/>
              </a:rPr>
              <a:t>»</a:t>
            </a:r>
            <a:endParaRPr lang="en-US" sz="2000" dirty="0" smtClean="0">
              <a:latin typeface="+mj-lt"/>
              <a:cs typeface="Arial" pitchFamily="34" charset="0"/>
            </a:endParaRPr>
          </a:p>
          <a:p>
            <a:pPr marL="342900" indent="-342900" algn="just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000" b="1" dirty="0" err="1">
                <a:solidFill>
                  <a:srgbClr val="FF0000"/>
                </a:solidFill>
                <a:latin typeface="+mj-lt"/>
                <a:cs typeface="Arial" pitchFamily="34" charset="0"/>
              </a:rPr>
              <a:t>Regole</a:t>
            </a:r>
            <a:r>
              <a:rPr lang="en-US" sz="2000" b="1" dirty="0">
                <a:solidFill>
                  <a:srgbClr val="FF0000"/>
                </a:solidFill>
                <a:latin typeface="+mj-lt"/>
                <a:cs typeface="Arial" pitchFamily="34" charset="0"/>
              </a:rPr>
              <a:t> e procedure </a:t>
            </a:r>
            <a:r>
              <a:rPr lang="en-US" sz="2000" dirty="0" smtClean="0">
                <a:latin typeface="+mj-lt"/>
                <a:cs typeface="Arial" pitchFamily="34" charset="0"/>
              </a:rPr>
              <a:t>interne del Sistema </a:t>
            </a:r>
            <a:r>
              <a:rPr lang="en-US" sz="2000" dirty="0" smtClean="0">
                <a:latin typeface="+mj-lt"/>
                <a:cs typeface="Arial" pitchFamily="34" charset="0"/>
              </a:rPr>
              <a:t>UNI per le APNR</a:t>
            </a:r>
            <a:endParaRPr lang="en-US" sz="2000" dirty="0" smtClean="0">
              <a:latin typeface="+mj-lt"/>
              <a:cs typeface="Arial" pitchFamily="34" charset="0"/>
            </a:endParaRPr>
          </a:p>
          <a:p>
            <a:pPr marL="342900" indent="-342900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000" b="1" dirty="0" err="1" smtClean="0">
                <a:solidFill>
                  <a:srgbClr val="FF0000"/>
                </a:solidFill>
                <a:latin typeface="+mj-lt"/>
                <a:cs typeface="Arial" pitchFamily="34" charset="0"/>
              </a:rPr>
              <a:t>Legge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 n. 4 del 14 </a:t>
            </a:r>
            <a:r>
              <a:rPr lang="en-US" sz="2000" b="1" dirty="0" err="1" smtClean="0">
                <a:solidFill>
                  <a:srgbClr val="FF0000"/>
                </a:solidFill>
                <a:latin typeface="+mj-lt"/>
                <a:cs typeface="Arial" pitchFamily="34" charset="0"/>
              </a:rPr>
              <a:t>gennaio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 2013 </a:t>
            </a:r>
            <a:r>
              <a:rPr lang="it-IT" sz="2000" dirty="0" smtClean="0">
                <a:latin typeface="+mj-lt"/>
                <a:cs typeface="Arial" pitchFamily="34" charset="0"/>
              </a:rPr>
              <a:t>«</a:t>
            </a:r>
            <a:r>
              <a:rPr lang="en-US" sz="2000" dirty="0" err="1" smtClean="0">
                <a:latin typeface="+mj-lt"/>
                <a:cs typeface="Arial" pitchFamily="34" charset="0"/>
              </a:rPr>
              <a:t>Disposizioni</a:t>
            </a:r>
            <a:r>
              <a:rPr lang="en-US" sz="2000" dirty="0" smtClean="0">
                <a:latin typeface="+mj-lt"/>
                <a:cs typeface="Arial" pitchFamily="34" charset="0"/>
              </a:rPr>
              <a:t> </a:t>
            </a:r>
            <a:r>
              <a:rPr lang="en-US" sz="2000" dirty="0" smtClean="0">
                <a:latin typeface="+mj-lt"/>
                <a:cs typeface="Arial" pitchFamily="34" charset="0"/>
              </a:rPr>
              <a:t>in </a:t>
            </a:r>
            <a:r>
              <a:rPr lang="en-US" sz="2000" dirty="0" err="1" smtClean="0">
                <a:latin typeface="+mj-lt"/>
                <a:cs typeface="Arial" pitchFamily="34" charset="0"/>
              </a:rPr>
              <a:t>materia</a:t>
            </a:r>
            <a:r>
              <a:rPr lang="en-US" sz="2000" dirty="0" smtClean="0">
                <a:latin typeface="+mj-lt"/>
                <a:cs typeface="Arial" pitchFamily="34" charset="0"/>
              </a:rPr>
              <a:t> </a:t>
            </a:r>
            <a:r>
              <a:rPr lang="en-US" sz="2000" dirty="0" smtClean="0">
                <a:latin typeface="+mj-lt"/>
                <a:cs typeface="Arial" pitchFamily="34" charset="0"/>
              </a:rPr>
              <a:t/>
            </a:r>
            <a:br>
              <a:rPr lang="en-US" sz="2000" dirty="0" smtClean="0">
                <a:latin typeface="+mj-lt"/>
                <a:cs typeface="Arial" pitchFamily="34" charset="0"/>
              </a:rPr>
            </a:br>
            <a:r>
              <a:rPr lang="en-US" sz="2000" dirty="0" smtClean="0">
                <a:latin typeface="+mj-lt"/>
                <a:cs typeface="Arial" pitchFamily="34" charset="0"/>
              </a:rPr>
              <a:t>di </a:t>
            </a:r>
            <a:r>
              <a:rPr lang="en-US" sz="2000" dirty="0" err="1" smtClean="0">
                <a:latin typeface="+mj-lt"/>
                <a:cs typeface="Arial" pitchFamily="34" charset="0"/>
              </a:rPr>
              <a:t>professioni</a:t>
            </a:r>
            <a:r>
              <a:rPr lang="en-US" sz="2000" dirty="0" smtClean="0">
                <a:latin typeface="+mj-lt"/>
                <a:cs typeface="Arial" pitchFamily="34" charset="0"/>
              </a:rPr>
              <a:t> non </a:t>
            </a:r>
            <a:r>
              <a:rPr lang="en-US" sz="2000" dirty="0" err="1" smtClean="0">
                <a:latin typeface="+mj-lt"/>
                <a:cs typeface="Arial" pitchFamily="34" charset="0"/>
              </a:rPr>
              <a:t>organizzate</a:t>
            </a:r>
            <a:r>
              <a:rPr lang="it-IT" sz="2000" dirty="0" smtClean="0">
                <a:latin typeface="+mj-lt"/>
                <a:cs typeface="Arial" pitchFamily="34" charset="0"/>
              </a:rPr>
              <a:t>»</a:t>
            </a:r>
            <a:endParaRPr lang="en-US" sz="2000" dirty="0" smtClean="0">
              <a:latin typeface="+mj-lt"/>
              <a:cs typeface="Arial" pitchFamily="34" charset="0"/>
            </a:endParaRPr>
          </a:p>
          <a:p>
            <a:pPr marL="342900" indent="-342900" algn="just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000" b="1" dirty="0" err="1" smtClean="0">
                <a:solidFill>
                  <a:srgbClr val="FF0000"/>
                </a:solidFill>
                <a:latin typeface="+mj-lt"/>
                <a:cs typeface="Arial" pitchFamily="34" charset="0"/>
              </a:rPr>
              <a:t>Decreto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+mj-lt"/>
                <a:cs typeface="Arial" pitchFamily="34" charset="0"/>
              </a:rPr>
              <a:t>Legislativo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 n. 13 del 16 </a:t>
            </a:r>
            <a:r>
              <a:rPr lang="en-US" sz="2000" b="1" dirty="0" err="1" smtClean="0">
                <a:solidFill>
                  <a:srgbClr val="FF0000"/>
                </a:solidFill>
                <a:latin typeface="+mj-lt"/>
                <a:cs typeface="Arial" pitchFamily="34" charset="0"/>
              </a:rPr>
              <a:t>gennaio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 2013 </a:t>
            </a:r>
            <a:r>
              <a:rPr lang="it-IT" sz="2000" dirty="0">
                <a:latin typeface="+mj-lt"/>
                <a:cs typeface="Arial" pitchFamily="34" charset="0"/>
              </a:rPr>
              <a:t>« Definizione </a:t>
            </a:r>
            <a:r>
              <a:rPr lang="it-IT" sz="2000" dirty="0">
                <a:latin typeface="+mj-lt"/>
                <a:cs typeface="Arial" pitchFamily="34" charset="0"/>
              </a:rPr>
              <a:t>delle norme generali e dei livelli essenziali </a:t>
            </a:r>
            <a:r>
              <a:rPr lang="it-IT" sz="2000" dirty="0" smtClean="0">
                <a:latin typeface="+mj-lt"/>
                <a:cs typeface="Arial" pitchFamily="34" charset="0"/>
              </a:rPr>
              <a:t>delle prestazioni </a:t>
            </a:r>
            <a:r>
              <a:rPr lang="it-IT" sz="2000" dirty="0">
                <a:latin typeface="+mj-lt"/>
                <a:cs typeface="Arial" pitchFamily="34" charset="0"/>
              </a:rPr>
              <a:t>per l'individuazione e validazione degli </a:t>
            </a:r>
            <a:r>
              <a:rPr lang="it-IT" sz="2000" dirty="0" smtClean="0">
                <a:latin typeface="+mj-lt"/>
                <a:cs typeface="Arial" pitchFamily="34" charset="0"/>
              </a:rPr>
              <a:t>apprendimenti non </a:t>
            </a:r>
            <a:r>
              <a:rPr lang="it-IT" sz="2000" dirty="0">
                <a:latin typeface="+mj-lt"/>
                <a:cs typeface="Arial" pitchFamily="34" charset="0"/>
              </a:rPr>
              <a:t>formali e informali e degli standard minimi di servizio </a:t>
            </a:r>
            <a:r>
              <a:rPr lang="it-IT" sz="2000" dirty="0" smtClean="0">
                <a:latin typeface="+mj-lt"/>
                <a:cs typeface="Arial" pitchFamily="34" charset="0"/>
              </a:rPr>
              <a:t>del sistema </a:t>
            </a:r>
            <a:r>
              <a:rPr lang="it-IT" sz="2000" dirty="0">
                <a:latin typeface="+mj-lt"/>
                <a:cs typeface="Arial" pitchFamily="34" charset="0"/>
              </a:rPr>
              <a:t>nazionale di certificazione delle competenze, a </a:t>
            </a:r>
            <a:r>
              <a:rPr lang="it-IT" sz="2000" dirty="0" smtClean="0">
                <a:latin typeface="+mj-lt"/>
                <a:cs typeface="Arial" pitchFamily="34" charset="0"/>
              </a:rPr>
              <a:t>norma dell'articolo </a:t>
            </a:r>
            <a:r>
              <a:rPr lang="it-IT" sz="2000" dirty="0">
                <a:latin typeface="+mj-lt"/>
                <a:cs typeface="Arial" pitchFamily="34" charset="0"/>
              </a:rPr>
              <a:t>4, commi 58 e 68, della legge 28 giugno 2012, n. 92</a:t>
            </a:r>
            <a:r>
              <a:rPr lang="it-IT" sz="2000" dirty="0">
                <a:latin typeface="+mj-lt"/>
                <a:cs typeface="Arial" pitchFamily="34" charset="0"/>
              </a:rPr>
              <a:t>. »</a:t>
            </a:r>
            <a:endParaRPr lang="it-IT" sz="2000" dirty="0">
              <a:latin typeface="+mj-lt"/>
              <a:cs typeface="Arial" pitchFamily="34" charset="0"/>
            </a:endParaRPr>
          </a:p>
        </p:txBody>
      </p:sp>
      <p:sp>
        <p:nvSpPr>
          <p:cNvPr id="7" name="Titolo 3"/>
          <p:cNvSpPr txBox="1">
            <a:spLocks/>
          </p:cNvSpPr>
          <p:nvPr/>
        </p:nvSpPr>
        <p:spPr bwMode="auto">
          <a:xfrm>
            <a:off x="74719" y="506162"/>
            <a:ext cx="8138857" cy="525564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lang="it-IT" altLang="it-IT" sz="2800" b="1" i="1" kern="1200" dirty="0">
                <a:solidFill>
                  <a:srgbClr val="376092"/>
                </a:solidFill>
                <a:latin typeface="GillSansMT-Bold"/>
                <a:ea typeface="+mn-ea"/>
                <a:cs typeface="+mn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it-IT" dirty="0" smtClean="0">
                <a:solidFill>
                  <a:srgbClr val="FF0000"/>
                </a:solidFill>
              </a:rPr>
              <a:t>Contesto Tecnico/Normativo e Legislativo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4288" y="2276872"/>
            <a:ext cx="1798460" cy="179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52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>
          <a:defRPr sz="1600" b="0" i="1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odello per slide corso CTI 2015" id="{8D17BACE-EBC1-44F3-AF3A-814153D2CAFF}" vid="{50146048-CEE6-4A4C-9419-8A251E1C6F7F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Modello per slide corso CTI 2015</Template>
  <TotalTime>1468</TotalTime>
  <Words>905</Words>
  <Application>Microsoft Office PowerPoint</Application>
  <PresentationFormat>Presentazione su schermo (4:3)</PresentationFormat>
  <Paragraphs>155</Paragraphs>
  <Slides>18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4" baseType="lpstr">
      <vt:lpstr>Arial</vt:lpstr>
      <vt:lpstr>Calibri</vt:lpstr>
      <vt:lpstr>GillSansMT-Bold</vt:lpstr>
      <vt:lpstr>Times New Roman</vt:lpstr>
      <vt:lpstr>Wingdings</vt:lpstr>
      <vt:lpstr>Tema di Office</vt:lpstr>
      <vt:lpstr>La normativa tecnica di settore a supporto della qualificazione</vt:lpstr>
      <vt:lpstr>Di cosa parliamo?</vt:lpstr>
      <vt:lpstr>Ma gli strumenti devono essere …</vt:lpstr>
      <vt:lpstr>ed in particolare devono essere …</vt:lpstr>
      <vt:lpstr>Una possibile soluzione è data dalle norme tecniche</vt:lpstr>
      <vt:lpstr>Legislazione e normazione tecnica</vt:lpstr>
      <vt:lpstr>Il Sistema UNI-Enti Federati</vt:lpstr>
      <vt:lpstr>Come opera il CTI</vt:lpstr>
      <vt:lpstr>La normazione delle professioni non organizzate</vt:lpstr>
      <vt:lpstr>Legge n. 4 del 2013</vt:lpstr>
      <vt:lpstr>Stato dei lavori: Auditor Energetico</vt:lpstr>
      <vt:lpstr>Stato dei lavori: Installatori impianti a biomassa</vt:lpstr>
      <vt:lpstr>Stato dei lavori: Installatori sistemi BACS</vt:lpstr>
      <vt:lpstr>Stato dei lavori: Installatori sistemi geotermici</vt:lpstr>
      <vt:lpstr>Stato dei lavori: Posatori di cappotto</vt:lpstr>
      <vt:lpstr>Stato dei lavori: Installatori ST e PV</vt:lpstr>
      <vt:lpstr>Stato dei lavori: Installatori pannelli radianti</vt:lpstr>
      <vt:lpstr>GRAZIE PER L’ATTENZIONE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Antonio Panvini</dc:creator>
  <cp:lastModifiedBy>Antonio Panvini</cp:lastModifiedBy>
  <cp:revision>133</cp:revision>
  <dcterms:created xsi:type="dcterms:W3CDTF">2015-04-16T13:16:33Z</dcterms:created>
  <dcterms:modified xsi:type="dcterms:W3CDTF">2016-10-11T15:17:50Z</dcterms:modified>
</cp:coreProperties>
</file>